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  <p:sldMasterId id="2147483655" r:id="rId3"/>
    <p:sldMasterId id="2147483660" r:id="rId4"/>
    <p:sldMasterId id="2147483665" r:id="rId5"/>
  </p:sldMasterIdLst>
  <p:notesMasterIdLst>
    <p:notesMasterId r:id="rId17"/>
  </p:notesMasterIdLst>
  <p:sldIdLst>
    <p:sldId id="304" r:id="rId6"/>
    <p:sldId id="307" r:id="rId7"/>
    <p:sldId id="310" r:id="rId8"/>
    <p:sldId id="311" r:id="rId9"/>
    <p:sldId id="297" r:id="rId10"/>
    <p:sldId id="319" r:id="rId11"/>
    <p:sldId id="312" r:id="rId12"/>
    <p:sldId id="317" r:id="rId13"/>
    <p:sldId id="315" r:id="rId14"/>
    <p:sldId id="316" r:id="rId15"/>
    <p:sldId id="318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icrosoft JhengHei UI" panose="020B0604030504040204" pitchFamily="34" charset="-120"/>
      <p:regular r:id="rId22"/>
      <p:bold r:id="rId23"/>
    </p:embeddedFont>
    <p:embeddedFont>
      <p:font typeface="微軟正黑體" panose="020B0604030504040204" pitchFamily="34" charset="-12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h08H0wxyc7JP+4mlHwLYBP0RUz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696B"/>
    <a:srgbClr val="0000FF"/>
    <a:srgbClr val="FFFF99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EA70909-C05B-4E78-BDA7-67CB0F71E954}">
  <a:tblStyle styleId="{2EA70909-C05B-4E78-BDA7-67CB0F71E95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6E38330-88E1-4379-B3D7-0F04D8C793C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3FD3F2-C8C7-4244-BAFB-6B0AC2CF3C71}" styleName="Table_2">
    <a:wholeTbl>
      <a:tcTxStyle b="off" i="off">
        <a:font>
          <a:latin typeface="Microsoft JhengHei UI"/>
          <a:ea typeface="Microsoft JhengHei UI"/>
          <a:cs typeface="Microsoft JhengHei U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Microsoft JhengHei UI"/>
          <a:ea typeface="Microsoft JhengHei UI"/>
          <a:cs typeface="Microsoft JhengHei U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Microsoft JhengHei UI"/>
          <a:ea typeface="Microsoft JhengHei UI"/>
          <a:cs typeface="Microsoft JhengHei U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Microsoft JhengHei UI"/>
          <a:ea typeface="Microsoft JhengHei UI"/>
          <a:cs typeface="Microsoft JhengHei U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Microsoft JhengHei UI"/>
          <a:ea typeface="Microsoft JhengHei UI"/>
          <a:cs typeface="Microsoft JhengHei U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2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59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58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61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1818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2" name="Google Shape;2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950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85179eda6_8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0" name="Google Shape;360;g1085179eda6_8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30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85179eda6_8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60" name="Google Shape;360;g1085179eda6_8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409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85179eda6_8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60" name="Google Shape;360;g1085179eda6_8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8359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e347335c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9" name="Google Shape;819;ge347335c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916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jp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10" Type="http://schemas.openxmlformats.org/officeDocument/2006/relationships/image" Target="../media/image11.jpg"/><Relationship Id="rId4" Type="http://schemas.openxmlformats.org/officeDocument/2006/relationships/image" Target="../media/image18.png"/><Relationship Id="rId9" Type="http://schemas.openxmlformats.org/officeDocument/2006/relationships/image" Target="../media/image17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10" Type="http://schemas.openxmlformats.org/officeDocument/2006/relationships/image" Target="../media/image11.jpg"/><Relationship Id="rId4" Type="http://schemas.openxmlformats.org/officeDocument/2006/relationships/image" Target="../media/image18.png"/><Relationship Id="rId9" Type="http://schemas.openxmlformats.org/officeDocument/2006/relationships/image" Target="../media/image1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自訂版面配置">
  <p:cSld name="3_自訂版面配置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5"/>
          <p:cNvSpPr/>
          <p:nvPr/>
        </p:nvSpPr>
        <p:spPr>
          <a:xfrm>
            <a:off x="-3832" y="-9729"/>
            <a:ext cx="9147900" cy="309900"/>
          </a:xfrm>
          <a:prstGeom prst="rect">
            <a:avLst/>
          </a:prstGeom>
          <a:gradFill>
            <a:gsLst>
              <a:gs pos="0">
                <a:srgbClr val="002060"/>
              </a:gs>
              <a:gs pos="48000">
                <a:srgbClr val="3333FF"/>
              </a:gs>
              <a:gs pos="94000">
                <a:srgbClr val="C4D6EB"/>
              </a:gs>
              <a:gs pos="100000">
                <a:srgbClr val="FFEBFA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Medical Imaging Innovation Solution Provider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5"/>
          <p:cNvSpPr/>
          <p:nvPr/>
        </p:nvSpPr>
        <p:spPr>
          <a:xfrm rot="10800000" flipH="1">
            <a:off x="369094" y="2715738"/>
            <a:ext cx="8405700" cy="41700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rgbClr val="3333FF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5"/>
          <p:cNvSpPr txBox="1">
            <a:spLocks noGrp="1"/>
          </p:cNvSpPr>
          <p:nvPr>
            <p:ph type="title"/>
          </p:nvPr>
        </p:nvSpPr>
        <p:spPr>
          <a:xfrm>
            <a:off x="1182688" y="2951100"/>
            <a:ext cx="67785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16417D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ubTitle" idx="1"/>
          </p:nvPr>
        </p:nvSpPr>
        <p:spPr>
          <a:xfrm>
            <a:off x="1063650" y="1850400"/>
            <a:ext cx="70167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75" rIns="68400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icrosoft JhengHei"/>
              <a:buNone/>
              <a:defRPr sz="4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19" name="Google Shape;19;p25"/>
          <p:cNvGrpSpPr/>
          <p:nvPr/>
        </p:nvGrpSpPr>
        <p:grpSpPr>
          <a:xfrm>
            <a:off x="4237789" y="4515519"/>
            <a:ext cx="831150" cy="509320"/>
            <a:chOff x="5901738" y="6063169"/>
            <a:chExt cx="1108200" cy="679093"/>
          </a:xfrm>
        </p:grpSpPr>
        <p:pic>
          <p:nvPicPr>
            <p:cNvPr id="20" name="Google Shape;20;p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58318" y="6063169"/>
              <a:ext cx="782206" cy="4169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21;p25"/>
            <p:cNvSpPr txBox="1"/>
            <p:nvPr/>
          </p:nvSpPr>
          <p:spPr>
            <a:xfrm>
              <a:off x="5901738" y="6424262"/>
              <a:ext cx="11082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K120982</a:t>
              </a:r>
              <a:endParaRPr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" name="Google Shape;22;p2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773" y="4515519"/>
            <a:ext cx="509321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660" y="4525236"/>
            <a:ext cx="555028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890" y="4459517"/>
            <a:ext cx="481207" cy="61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5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6790" y="4498547"/>
            <a:ext cx="644552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35999" y="4560920"/>
            <a:ext cx="586655" cy="419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5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9537" y="4648814"/>
            <a:ext cx="1080908" cy="3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5"/>
          <p:cNvSpPr/>
          <p:nvPr/>
        </p:nvSpPr>
        <p:spPr>
          <a:xfrm>
            <a:off x="6305049" y="4573175"/>
            <a:ext cx="94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NMPA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2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067" y="4574561"/>
            <a:ext cx="510545" cy="4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5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388" y="4468117"/>
            <a:ext cx="435272" cy="541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32" y="4690761"/>
            <a:ext cx="91530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4"/>
          <p:cNvSpPr>
            <a:spLocks noChangeArrowheads="1"/>
          </p:cNvSpPr>
          <p:nvPr userDrawn="1"/>
        </p:nvSpPr>
        <p:spPr bwMode="auto">
          <a:xfrm flipV="1">
            <a:off x="198637" y="572312"/>
            <a:ext cx="8765852" cy="45719"/>
          </a:xfrm>
          <a:prstGeom prst="rect">
            <a:avLst/>
          </a:prstGeom>
          <a:gradFill rotWithShape="0">
            <a:gsLst>
              <a:gs pos="56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90652"/>
            <a:ext cx="8229600" cy="3932366"/>
          </a:xfrm>
        </p:spPr>
        <p:txBody>
          <a:bodyPr/>
          <a:lstStyle>
            <a:lvl1pPr marL="270272" indent="-270272">
              <a:buFont typeface="+mj-lt"/>
              <a:buAutoNum type="arabicPeriod"/>
              <a:tabLst/>
              <a:defRPr sz="21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40544" indent="-278606">
              <a:buFont typeface="+mj-lt"/>
              <a:buAutoNum type="arabicParenR"/>
              <a:defRPr sz="19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804863" indent="-280988">
              <a:buSzPct val="100000"/>
              <a:buFont typeface="+mj-lt"/>
              <a:buAutoNum type="alphaLcParenR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944166" indent="-228600">
              <a:buFont typeface="Wingdings" panose="05000000000000000000" pitchFamily="2" charset="2"/>
              <a:buChar char="l"/>
              <a:defRPr sz="16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145381" indent="-247650">
              <a:buFont typeface="Wingdings" panose="05000000000000000000" pitchFamily="2" charset="2"/>
              <a:buChar char="Ø"/>
              <a:defRPr sz="15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4" name="矩形 13"/>
          <p:cNvSpPr>
            <a:spLocks noChangeArrowheads="1"/>
          </p:cNvSpPr>
          <p:nvPr userDrawn="1"/>
        </p:nvSpPr>
        <p:spPr bwMode="auto">
          <a:xfrm>
            <a:off x="3842148" y="4769320"/>
            <a:ext cx="19704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zh-TW" sz="1500" kern="12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Highly  Confidential</a:t>
            </a:r>
            <a:endParaRPr lang="zh-TW" altLang="en-US" sz="1500" kern="12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73156" y="18392"/>
            <a:ext cx="8414672" cy="531896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4" y="4707326"/>
            <a:ext cx="320984" cy="405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26" y="4757361"/>
            <a:ext cx="1080908" cy="324000"/>
          </a:xfrm>
          <a:prstGeom prst="rect">
            <a:avLst/>
          </a:prstGeom>
        </p:spPr>
      </p:pic>
      <p:sp>
        <p:nvSpPr>
          <p:cNvPr id="11" name="文字方塊 10"/>
          <p:cNvSpPr txBox="1"/>
          <p:nvPr userDrawn="1"/>
        </p:nvSpPr>
        <p:spPr>
          <a:xfrm>
            <a:off x="8739532" y="4780861"/>
            <a:ext cx="4138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  <a:defRPr/>
            </a:pPr>
            <a:fld id="{6DA35B64-D98B-4C43-BD49-2969CB4231E8}" type="slidenum">
              <a:rPr lang="zh-TW" altLang="en-US" sz="1350" kern="1200" smtClean="0">
                <a:solidFill>
                  <a:prstClr val="white"/>
                </a:solidFill>
                <a:latin typeface="Microsoft JhengHei UI"/>
                <a:ea typeface="Microsoft JhengHei UI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zh-TW" altLang="en-US" sz="1350" kern="1200" dirty="0">
              <a:solidFill>
                <a:prstClr val="white"/>
              </a:solidFill>
              <a:latin typeface="Microsoft JhengHei UI"/>
              <a:ea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0337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．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32" y="4690761"/>
            <a:ext cx="91530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4"/>
          <p:cNvSpPr>
            <a:spLocks noChangeArrowheads="1"/>
          </p:cNvSpPr>
          <p:nvPr userDrawn="1"/>
        </p:nvSpPr>
        <p:spPr bwMode="auto">
          <a:xfrm flipV="1">
            <a:off x="198637" y="572312"/>
            <a:ext cx="8765852" cy="45719"/>
          </a:xfrm>
          <a:prstGeom prst="rect">
            <a:avLst/>
          </a:prstGeom>
          <a:gradFill rotWithShape="0">
            <a:gsLst>
              <a:gs pos="56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45532"/>
            <a:ext cx="8229600" cy="3932366"/>
          </a:xfrm>
          <a:prstGeom prst="rect">
            <a:avLst/>
          </a:prstGeom>
        </p:spPr>
        <p:txBody>
          <a:bodyPr/>
          <a:lstStyle>
            <a:lvl1pPr marL="257175" indent="-257175">
              <a:buFont typeface="+mj-lt"/>
              <a:buAutoNum type="arabicPeriod"/>
              <a:tabLst/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19113" indent="-257175">
              <a:buFont typeface="Arial" panose="020B0604020202020204" pitchFamily="34" charset="0"/>
              <a:buChar char="•"/>
              <a:defRPr sz="10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738188" indent="-214313">
              <a:buSzPct val="100000"/>
              <a:buFontTx/>
              <a:buChar char="-"/>
              <a:defRPr sz="10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715566" indent="0">
              <a:buFont typeface="Wingdings" panose="05000000000000000000" pitchFamily="2" charset="2"/>
              <a:buNone/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897731" indent="0">
              <a:buFont typeface="Wingdings" panose="05000000000000000000" pitchFamily="2" charset="2"/>
              <a:buNone/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  <a:endParaRPr lang="en-US" altLang="zh-TW" dirty="0"/>
          </a:p>
          <a:p>
            <a:pPr lvl="2"/>
            <a:r>
              <a:rPr lang="zh-TW" altLang="en-US" dirty="0"/>
              <a:t>第三層</a:t>
            </a:r>
            <a:endParaRPr lang="en-US" altLang="zh-TW" dirty="0"/>
          </a:p>
          <a:p>
            <a:pPr lvl="2"/>
            <a:endParaRPr lang="zh-TW" altLang="en-US" dirty="0"/>
          </a:p>
        </p:txBody>
      </p:sp>
      <p:sp>
        <p:nvSpPr>
          <p:cNvPr id="14" name="矩形 13"/>
          <p:cNvSpPr>
            <a:spLocks noChangeArrowheads="1"/>
          </p:cNvSpPr>
          <p:nvPr userDrawn="1"/>
        </p:nvSpPr>
        <p:spPr bwMode="auto">
          <a:xfrm>
            <a:off x="3842148" y="4769320"/>
            <a:ext cx="19704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zh-TW" sz="1500" kern="12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Highly  Confidential</a:t>
            </a:r>
            <a:endParaRPr lang="zh-TW" altLang="en-US" sz="1500" kern="12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57200" y="27660"/>
            <a:ext cx="8229600" cy="531896"/>
          </a:xfrm>
        </p:spPr>
        <p:txBody>
          <a:bodyPr/>
          <a:lstStyle>
            <a:lvl1pPr>
              <a:defRPr sz="195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2" name="文字方塊 1"/>
          <p:cNvSpPr txBox="1"/>
          <p:nvPr userDrawn="1"/>
        </p:nvSpPr>
        <p:spPr>
          <a:xfrm>
            <a:off x="8787828" y="4780861"/>
            <a:ext cx="4138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  <a:defRPr/>
            </a:pPr>
            <a:fld id="{6DA35B64-D98B-4C43-BD49-2969CB4231E8}" type="slidenum">
              <a:rPr lang="zh-TW" altLang="en-US" sz="1350" kern="1200" smtClean="0">
                <a:solidFill>
                  <a:prstClr val="white"/>
                </a:solidFill>
                <a:latin typeface="Microsoft JhengHei UI"/>
                <a:ea typeface="Microsoft JhengHei UI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zh-TW" altLang="en-US" sz="1350" kern="1200" dirty="0">
              <a:solidFill>
                <a:prstClr val="white"/>
              </a:solidFill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4" y="4707326"/>
            <a:ext cx="320984" cy="405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26" y="4757361"/>
            <a:ext cx="1080908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9865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及物件">
  <p:cSld name="1_標題及物件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833" y="4690761"/>
            <a:ext cx="9153032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74"/>
          <p:cNvSpPr/>
          <p:nvPr/>
        </p:nvSpPr>
        <p:spPr>
          <a:xfrm rot="10800000" flipH="1">
            <a:off x="198637" y="572313"/>
            <a:ext cx="8765852" cy="45719"/>
          </a:xfrm>
          <a:prstGeom prst="rect">
            <a:avLst/>
          </a:prstGeom>
          <a:gradFill>
            <a:gsLst>
              <a:gs pos="0">
                <a:srgbClr val="002060"/>
              </a:gs>
              <a:gs pos="56000">
                <a:srgbClr val="3333FF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buClr>
                <a:prstClr val="black"/>
              </a:buClr>
              <a:buSzPts val="1800"/>
              <a:defRPr/>
            </a:pPr>
            <a:endParaRPr sz="18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74"/>
          <p:cNvSpPr txBox="1">
            <a:spLocks noGrp="1"/>
          </p:cNvSpPr>
          <p:nvPr>
            <p:ph type="body" idx="1"/>
          </p:nvPr>
        </p:nvSpPr>
        <p:spPr>
          <a:xfrm>
            <a:off x="457200" y="690654"/>
            <a:ext cx="8229600" cy="393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361941" algn="l">
              <a:spcBef>
                <a:spcPts val="400"/>
              </a:spcBef>
              <a:spcAft>
                <a:spcPts val="0"/>
              </a:spcAft>
              <a:buClr>
                <a:srgbClr val="000099"/>
              </a:buClr>
              <a:buSzPts val="2100"/>
              <a:buFont typeface="Arial"/>
              <a:buAutoNum type="arabicPeriod"/>
              <a:defRPr sz="2100">
                <a:latin typeface="Arial"/>
                <a:ea typeface="Arial"/>
                <a:cs typeface="Arial"/>
                <a:sym typeface="Arial"/>
              </a:defRPr>
            </a:lvl1pPr>
            <a:lvl2pPr marL="914378" lvl="1" indent="-355591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arenR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566" lvl="2" indent="-342892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arenR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754" lvl="3" indent="-336542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  <a:defRPr sz="1700">
                <a:latin typeface="Arial"/>
                <a:ea typeface="Arial"/>
                <a:cs typeface="Arial"/>
                <a:sym typeface="Arial"/>
              </a:defRPr>
            </a:lvl4pPr>
            <a:lvl5pPr marL="2285943" lvl="4" indent="-323842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⮚"/>
              <a:defRPr sz="1500">
                <a:latin typeface="Arial"/>
                <a:ea typeface="Arial"/>
                <a:cs typeface="Arial"/>
                <a:sym typeface="Arial"/>
              </a:defRPr>
            </a:lvl5pPr>
            <a:lvl6pPr marL="2743132" lvl="5" indent="-317492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320" lvl="6" indent="-317492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509" lvl="7" indent="-317492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697" lvl="8" indent="-317492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74"/>
          <p:cNvSpPr/>
          <p:nvPr/>
        </p:nvSpPr>
        <p:spPr>
          <a:xfrm>
            <a:off x="3842148" y="4769321"/>
            <a:ext cx="1917833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Clr>
                <a:srgbClr val="FF0000"/>
              </a:buClr>
              <a:buSzPts val="1500"/>
              <a:defRPr/>
            </a:pPr>
            <a:r>
              <a:rPr lang="en-US" altLang="zh-TW" sz="1500" kern="1200">
                <a:solidFill>
                  <a:srgbClr val="FF0000"/>
                </a:solidFill>
              </a:rPr>
              <a:t>Highly  Confidential</a:t>
            </a:r>
            <a:endParaRPr sz="1500" kern="1200">
              <a:solidFill>
                <a:srgbClr val="FF0000"/>
              </a:solidFill>
            </a:endParaRPr>
          </a:p>
        </p:txBody>
      </p:sp>
      <p:sp>
        <p:nvSpPr>
          <p:cNvPr id="687" name="Google Shape;687;p74"/>
          <p:cNvSpPr txBox="1">
            <a:spLocks noGrp="1"/>
          </p:cNvSpPr>
          <p:nvPr>
            <p:ph type="title"/>
          </p:nvPr>
        </p:nvSpPr>
        <p:spPr>
          <a:xfrm>
            <a:off x="373156" y="18393"/>
            <a:ext cx="8414672" cy="53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27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88" name="Google Shape;688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115" y="4707326"/>
            <a:ext cx="320983" cy="4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2027" y="4757361"/>
            <a:ext cx="1080908" cy="3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74"/>
          <p:cNvSpPr txBox="1"/>
          <p:nvPr/>
        </p:nvSpPr>
        <p:spPr>
          <a:xfrm>
            <a:off x="8739532" y="4780862"/>
            <a:ext cx="3404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Clr>
                <a:srgbClr val="FFFFFF"/>
              </a:buClr>
              <a:buSzPts val="1400"/>
              <a:defRPr/>
            </a:pPr>
            <a:fld id="{00000000-1234-1234-1234-123412341234}" type="slidenum">
              <a:rPr lang="en-US" altLang="zh-TW" sz="1400" kern="1200">
                <a:solidFill>
                  <a:srgbClr val="FFFFFF"/>
                </a:solidFill>
              </a:rPr>
              <a:pPr>
                <a:buClr>
                  <a:srgbClr val="FFFFFF"/>
                </a:buClr>
                <a:buSzPts val="1400"/>
                <a:defRPr/>
              </a:pPr>
              <a:t>‹#›</a:t>
            </a:fld>
            <a:endParaRPr sz="140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17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>
            <a:spLocks noChangeArrowheads="1"/>
          </p:cNvSpPr>
          <p:nvPr userDrawn="1"/>
        </p:nvSpPr>
        <p:spPr bwMode="auto">
          <a:xfrm>
            <a:off x="-3832" y="-9729"/>
            <a:ext cx="9147832" cy="310030"/>
          </a:xfrm>
          <a:prstGeom prst="rect">
            <a:avLst/>
          </a:prstGeom>
          <a:gradFill>
            <a:gsLst>
              <a:gs pos="0">
                <a:srgbClr val="002060"/>
              </a:gs>
              <a:gs pos="48000">
                <a:srgbClr val="3333FF"/>
              </a:gs>
              <a:gs pos="94000">
                <a:srgbClr val="C4D6EB"/>
              </a:gs>
              <a:gs pos="100000">
                <a:srgbClr val="FFEBFA"/>
              </a:gs>
            </a:gsLst>
            <a:lin ang="0" scaled="0"/>
          </a:gra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2000" b="1" kern="1200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rPr>
              <a:t>Medical Imaging Innovation Solution Provider</a:t>
            </a:r>
            <a:r>
              <a:rPr lang="zh-TW" altLang="en-US" sz="2000" b="1" kern="1200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rPr>
              <a:t> </a:t>
            </a:r>
          </a:p>
        </p:txBody>
      </p:sp>
      <p:sp>
        <p:nvSpPr>
          <p:cNvPr id="11" name="Rectangle 24"/>
          <p:cNvSpPr>
            <a:spLocks noChangeArrowheads="1"/>
          </p:cNvSpPr>
          <p:nvPr userDrawn="1"/>
        </p:nvSpPr>
        <p:spPr bwMode="auto">
          <a:xfrm flipV="1">
            <a:off x="369095" y="2715766"/>
            <a:ext cx="8405812" cy="41672"/>
          </a:xfrm>
          <a:prstGeom prst="rect">
            <a:avLst/>
          </a:prstGeom>
          <a:gradFill rotWithShape="0">
            <a:gsLst>
              <a:gs pos="50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2688" y="2950541"/>
            <a:ext cx="6778625" cy="638175"/>
          </a:xfrm>
        </p:spPr>
        <p:txBody>
          <a:bodyPr/>
          <a:lstStyle>
            <a:lvl1pPr>
              <a:defRPr sz="1500">
                <a:solidFill>
                  <a:srgbClr val="16417D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3" name="副標題 2"/>
          <p:cNvSpPr>
            <a:spLocks noGrp="1"/>
          </p:cNvSpPr>
          <p:nvPr>
            <p:ph type="subTitle" idx="1"/>
          </p:nvPr>
        </p:nvSpPr>
        <p:spPr>
          <a:xfrm>
            <a:off x="1063589" y="1851366"/>
            <a:ext cx="7016824" cy="8236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pic>
        <p:nvPicPr>
          <p:cNvPr id="3" name="圖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2" y="4475266"/>
            <a:ext cx="517402" cy="59439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38" y="4547377"/>
            <a:ext cx="586655" cy="31273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10"/>
          <p:cNvSpPr txBox="1">
            <a:spLocks noChangeArrowheads="1"/>
          </p:cNvSpPr>
          <p:nvPr userDrawn="1"/>
        </p:nvSpPr>
        <p:spPr bwMode="auto">
          <a:xfrm>
            <a:off x="4426304" y="4818197"/>
            <a:ext cx="831056" cy="25391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en-US" altLang="zh-TW" sz="1050" b="1" kern="1200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K120982</a:t>
            </a:r>
            <a:endParaRPr kumimoji="1" lang="zh-TW" altLang="en-US" sz="1050" b="1" kern="1200" dirty="0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48" y="4557094"/>
            <a:ext cx="509321" cy="486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46" y="4557094"/>
            <a:ext cx="555029" cy="486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975" y="4491375"/>
            <a:ext cx="481208" cy="61348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3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2056" y="4555119"/>
            <a:ext cx="644552" cy="486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900185" y="4549270"/>
            <a:ext cx="586655" cy="41903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412" y="4663102"/>
            <a:ext cx="1080908" cy="324000"/>
          </a:xfrm>
          <a:prstGeom prst="rect">
            <a:avLst/>
          </a:prstGeom>
        </p:spPr>
      </p:pic>
      <p:sp>
        <p:nvSpPr>
          <p:cNvPr id="21" name="矩形 20"/>
          <p:cNvSpPr/>
          <p:nvPr userDrawn="1"/>
        </p:nvSpPr>
        <p:spPr>
          <a:xfrm>
            <a:off x="6667881" y="4597900"/>
            <a:ext cx="916341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altLang="zh-TW" sz="195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NMPA</a:t>
            </a:r>
            <a:endParaRPr lang="zh-TW" altLang="en-US" sz="1950" kern="1200" dirty="0">
              <a:solidFill>
                <a:prstClr val="black"/>
              </a:solidFill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72" y="4606419"/>
            <a:ext cx="510545" cy="4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75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32" y="4690761"/>
            <a:ext cx="91530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4"/>
          <p:cNvSpPr>
            <a:spLocks noChangeArrowheads="1"/>
          </p:cNvSpPr>
          <p:nvPr userDrawn="1"/>
        </p:nvSpPr>
        <p:spPr bwMode="auto">
          <a:xfrm flipV="1">
            <a:off x="198637" y="572312"/>
            <a:ext cx="8765852" cy="45719"/>
          </a:xfrm>
          <a:prstGeom prst="rect">
            <a:avLst/>
          </a:prstGeom>
          <a:gradFill rotWithShape="0">
            <a:gsLst>
              <a:gs pos="56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90652"/>
            <a:ext cx="8229600" cy="3932366"/>
          </a:xfrm>
        </p:spPr>
        <p:txBody>
          <a:bodyPr/>
          <a:lstStyle>
            <a:lvl1pPr marL="270272" indent="-270272">
              <a:buFont typeface="+mj-lt"/>
              <a:buAutoNum type="arabicPeriod"/>
              <a:tabLst/>
              <a:defRPr sz="21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40544" indent="-278606">
              <a:buFont typeface="+mj-lt"/>
              <a:buAutoNum type="arabicParenR"/>
              <a:defRPr sz="19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804863" indent="-280988">
              <a:buSzPct val="100000"/>
              <a:buFont typeface="+mj-lt"/>
              <a:buAutoNum type="alphaLcParenR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944166" indent="-228600">
              <a:buFont typeface="Wingdings" panose="05000000000000000000" pitchFamily="2" charset="2"/>
              <a:buChar char="l"/>
              <a:defRPr sz="16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145381" indent="-247650">
              <a:buFont typeface="Wingdings" panose="05000000000000000000" pitchFamily="2" charset="2"/>
              <a:buChar char="Ø"/>
              <a:defRPr sz="15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4" name="矩形 13"/>
          <p:cNvSpPr>
            <a:spLocks noChangeArrowheads="1"/>
          </p:cNvSpPr>
          <p:nvPr userDrawn="1"/>
        </p:nvSpPr>
        <p:spPr bwMode="auto">
          <a:xfrm>
            <a:off x="3842148" y="4769320"/>
            <a:ext cx="19704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zh-TW" sz="1500" kern="12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Highly  Confidential</a:t>
            </a:r>
            <a:endParaRPr lang="zh-TW" altLang="en-US" sz="1500" kern="12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73156" y="18392"/>
            <a:ext cx="8414672" cy="531896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4" y="4707326"/>
            <a:ext cx="320984" cy="405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26" y="4757361"/>
            <a:ext cx="1080908" cy="324000"/>
          </a:xfrm>
          <a:prstGeom prst="rect">
            <a:avLst/>
          </a:prstGeom>
        </p:spPr>
      </p:pic>
      <p:sp>
        <p:nvSpPr>
          <p:cNvPr id="11" name="文字方塊 10"/>
          <p:cNvSpPr txBox="1"/>
          <p:nvPr userDrawn="1"/>
        </p:nvSpPr>
        <p:spPr>
          <a:xfrm>
            <a:off x="8739532" y="4780861"/>
            <a:ext cx="4138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fld id="{6DA35B64-D98B-4C43-BD49-2969CB4231E8}" type="slidenum">
              <a:rPr lang="zh-TW" altLang="en-US" sz="1350" kern="1200" smtClean="0">
                <a:solidFill>
                  <a:prstClr val="white"/>
                </a:solidFill>
                <a:latin typeface="Microsoft JhengHei UI"/>
                <a:ea typeface="Microsoft JhengHei UI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TW" altLang="en-US" sz="1350" kern="1200" dirty="0">
              <a:solidFill>
                <a:prstClr val="white"/>
              </a:solidFill>
              <a:latin typeface="Microsoft JhengHei UI"/>
              <a:ea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3845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及物件">
  <p:cSld name="標題及物件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832" y="4690761"/>
            <a:ext cx="9153032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6"/>
          <p:cNvSpPr/>
          <p:nvPr/>
        </p:nvSpPr>
        <p:spPr>
          <a:xfrm rot="10800000" flipH="1">
            <a:off x="198636" y="572431"/>
            <a:ext cx="8766000" cy="45600"/>
          </a:xfrm>
          <a:prstGeom prst="rect">
            <a:avLst/>
          </a:prstGeom>
          <a:gradFill>
            <a:gsLst>
              <a:gs pos="0">
                <a:srgbClr val="002060"/>
              </a:gs>
              <a:gs pos="56000">
                <a:srgbClr val="3333FF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6"/>
          <p:cNvSpPr txBox="1">
            <a:spLocks noGrp="1"/>
          </p:cNvSpPr>
          <p:nvPr>
            <p:ph type="body" idx="1"/>
          </p:nvPr>
        </p:nvSpPr>
        <p:spPr>
          <a:xfrm>
            <a:off x="457200" y="690653"/>
            <a:ext cx="8229600" cy="3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99"/>
              </a:buClr>
              <a:buSzPts val="2100"/>
              <a:buFont typeface="Microsoft JhengHei"/>
              <a:buAutoNum type="arabicPeriod"/>
              <a:defRPr sz="21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arenR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arenR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  <a:defRPr sz="17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⮚"/>
              <a:defRPr sz="15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/>
          <p:nvPr/>
        </p:nvSpPr>
        <p:spPr>
          <a:xfrm>
            <a:off x="3842147" y="4769320"/>
            <a:ext cx="19179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zh-TW" sz="15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Highly  Confidential</a:t>
            </a:r>
            <a:endParaRPr sz="15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6"/>
          <p:cNvSpPr txBox="1">
            <a:spLocks noGrp="1"/>
          </p:cNvSpPr>
          <p:nvPr>
            <p:ph type="title"/>
          </p:nvPr>
        </p:nvSpPr>
        <p:spPr>
          <a:xfrm>
            <a:off x="373156" y="18392"/>
            <a:ext cx="84147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/>
          <p:nvPr/>
        </p:nvSpPr>
        <p:spPr>
          <a:xfrm>
            <a:off x="8739532" y="4780862"/>
            <a:ext cx="340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186" y="4794034"/>
            <a:ext cx="983655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29" y="4729545"/>
            <a:ext cx="310664" cy="38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>
            <a:spLocks noChangeArrowheads="1"/>
          </p:cNvSpPr>
          <p:nvPr userDrawn="1"/>
        </p:nvSpPr>
        <p:spPr bwMode="auto">
          <a:xfrm>
            <a:off x="-3832" y="-9729"/>
            <a:ext cx="9147832" cy="310030"/>
          </a:xfrm>
          <a:prstGeom prst="rect">
            <a:avLst/>
          </a:prstGeom>
          <a:gradFill>
            <a:gsLst>
              <a:gs pos="0">
                <a:srgbClr val="002060"/>
              </a:gs>
              <a:gs pos="48000">
                <a:srgbClr val="3333FF"/>
              </a:gs>
              <a:gs pos="94000">
                <a:srgbClr val="C4D6EB"/>
              </a:gs>
              <a:gs pos="100000">
                <a:srgbClr val="FFEBFA"/>
              </a:gs>
            </a:gsLst>
            <a:lin ang="0" scaled="0"/>
          </a:gra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TW" sz="2000" b="1" kern="1200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rPr>
              <a:t>Medical Imaging Innovation Solution Provider</a:t>
            </a:r>
            <a:r>
              <a:rPr lang="zh-TW" altLang="en-US" sz="2000" b="1" kern="1200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rPr>
              <a:t> </a:t>
            </a:r>
          </a:p>
        </p:txBody>
      </p:sp>
      <p:sp>
        <p:nvSpPr>
          <p:cNvPr id="11" name="Rectangle 24"/>
          <p:cNvSpPr>
            <a:spLocks noChangeArrowheads="1"/>
          </p:cNvSpPr>
          <p:nvPr userDrawn="1"/>
        </p:nvSpPr>
        <p:spPr bwMode="auto">
          <a:xfrm flipV="1">
            <a:off x="369095" y="2715766"/>
            <a:ext cx="8405812" cy="41672"/>
          </a:xfrm>
          <a:prstGeom prst="rect">
            <a:avLst/>
          </a:prstGeom>
          <a:gradFill rotWithShape="0">
            <a:gsLst>
              <a:gs pos="50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2688" y="2950541"/>
            <a:ext cx="6778625" cy="638175"/>
          </a:xfrm>
        </p:spPr>
        <p:txBody>
          <a:bodyPr/>
          <a:lstStyle>
            <a:lvl1pPr>
              <a:defRPr sz="1500">
                <a:solidFill>
                  <a:srgbClr val="16417D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3" name="副標題 2"/>
          <p:cNvSpPr>
            <a:spLocks noGrp="1"/>
          </p:cNvSpPr>
          <p:nvPr>
            <p:ph type="subTitle" idx="1"/>
          </p:nvPr>
        </p:nvSpPr>
        <p:spPr>
          <a:xfrm>
            <a:off x="1063589" y="1851366"/>
            <a:ext cx="7016824" cy="8236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grpSp>
        <p:nvGrpSpPr>
          <p:cNvPr id="6" name="群組 5"/>
          <p:cNvGrpSpPr/>
          <p:nvPr userDrawn="1"/>
        </p:nvGrpSpPr>
        <p:grpSpPr>
          <a:xfrm>
            <a:off x="4237790" y="4515523"/>
            <a:ext cx="831056" cy="524736"/>
            <a:chOff x="5901738" y="6063169"/>
            <a:chExt cx="1108075" cy="699647"/>
          </a:xfrm>
        </p:grpSpPr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318" y="6063169"/>
              <a:ext cx="782206" cy="41698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10"/>
            <p:cNvSpPr txBox="1">
              <a:spLocks noChangeArrowheads="1"/>
            </p:cNvSpPr>
            <p:nvPr userDrawn="1"/>
          </p:nvSpPr>
          <p:spPr bwMode="auto">
            <a:xfrm>
              <a:off x="5901738" y="6424262"/>
              <a:ext cx="1108075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000099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5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TW" sz="1050" b="1" kern="1200" dirty="0">
                  <a:solidFill>
                    <a:prstClr val="black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K120982</a:t>
              </a:r>
              <a:endParaRPr kumimoji="1" lang="zh-TW" altLang="en-US" sz="1050" b="1" kern="1200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0774" y="4515519"/>
            <a:ext cx="509321" cy="486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660" y="4525236"/>
            <a:ext cx="555029" cy="486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5890" y="4459517"/>
            <a:ext cx="481208" cy="61348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6790" y="4498547"/>
            <a:ext cx="644552" cy="486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635999" y="4560919"/>
            <a:ext cx="586655" cy="41903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537" y="4648814"/>
            <a:ext cx="1080908" cy="324000"/>
          </a:xfrm>
          <a:prstGeom prst="rect">
            <a:avLst/>
          </a:prstGeom>
        </p:spPr>
      </p:pic>
      <p:sp>
        <p:nvSpPr>
          <p:cNvPr id="21" name="矩形 20"/>
          <p:cNvSpPr/>
          <p:nvPr userDrawn="1"/>
        </p:nvSpPr>
        <p:spPr>
          <a:xfrm>
            <a:off x="6305058" y="4573186"/>
            <a:ext cx="916341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altLang="zh-TW" sz="195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NMPA</a:t>
            </a:r>
            <a:endParaRPr lang="zh-TW" altLang="en-US" sz="1950" kern="1200" dirty="0">
              <a:solidFill>
                <a:prstClr val="black"/>
              </a:solidFill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068" y="4574561"/>
            <a:ext cx="510545" cy="4590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8" y="4468118"/>
            <a:ext cx="435272" cy="54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1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32" y="4690761"/>
            <a:ext cx="91530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4"/>
          <p:cNvSpPr>
            <a:spLocks noChangeArrowheads="1"/>
          </p:cNvSpPr>
          <p:nvPr userDrawn="1"/>
        </p:nvSpPr>
        <p:spPr bwMode="auto">
          <a:xfrm flipV="1">
            <a:off x="198637" y="572312"/>
            <a:ext cx="8765852" cy="45719"/>
          </a:xfrm>
          <a:prstGeom prst="rect">
            <a:avLst/>
          </a:prstGeom>
          <a:gradFill rotWithShape="0">
            <a:gsLst>
              <a:gs pos="56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90652"/>
            <a:ext cx="8229600" cy="3932366"/>
          </a:xfrm>
        </p:spPr>
        <p:txBody>
          <a:bodyPr/>
          <a:lstStyle>
            <a:lvl1pPr marL="270272" indent="-270272">
              <a:buFont typeface="+mj-lt"/>
              <a:buAutoNum type="arabicPeriod"/>
              <a:tabLst/>
              <a:defRPr sz="21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40544" indent="-278606">
              <a:buFont typeface="+mj-lt"/>
              <a:buAutoNum type="arabicParenR"/>
              <a:defRPr sz="19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804863" indent="-280988">
              <a:buSzPct val="100000"/>
              <a:buFont typeface="+mj-lt"/>
              <a:buAutoNum type="alphaLcParenR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944166" indent="-228600">
              <a:buFont typeface="Wingdings" panose="05000000000000000000" pitchFamily="2" charset="2"/>
              <a:buChar char="l"/>
              <a:defRPr sz="16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145381" indent="-247650">
              <a:buFont typeface="Wingdings" panose="05000000000000000000" pitchFamily="2" charset="2"/>
              <a:buChar char="Ø"/>
              <a:defRPr sz="15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4" name="矩形 13"/>
          <p:cNvSpPr>
            <a:spLocks noChangeArrowheads="1"/>
          </p:cNvSpPr>
          <p:nvPr userDrawn="1"/>
        </p:nvSpPr>
        <p:spPr bwMode="auto">
          <a:xfrm>
            <a:off x="3842148" y="4769320"/>
            <a:ext cx="19704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zh-TW" sz="1500" kern="12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Highly  Confidential</a:t>
            </a:r>
            <a:endParaRPr lang="zh-TW" altLang="en-US" sz="1500" kern="12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73156" y="18392"/>
            <a:ext cx="8414672" cy="531896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739532" y="4780861"/>
            <a:ext cx="4138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fld id="{6DA35B64-D98B-4C43-BD49-2969CB4231E8}" type="slidenum">
              <a:rPr lang="zh-TW" altLang="en-US" sz="1350" kern="1200" smtClean="0">
                <a:solidFill>
                  <a:prstClr val="white"/>
                </a:solidFill>
                <a:latin typeface="Microsoft JhengHei UI"/>
                <a:ea typeface="Microsoft JhengHei UI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TW" altLang="en-US" sz="1350" kern="1200" dirty="0">
              <a:solidFill>
                <a:prstClr val="white"/>
              </a:solidFill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186" y="4794034"/>
            <a:ext cx="983655" cy="27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30" y="4729546"/>
            <a:ext cx="310664" cy="3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9836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>
            <a:spLocks noChangeArrowheads="1"/>
          </p:cNvSpPr>
          <p:nvPr userDrawn="1"/>
        </p:nvSpPr>
        <p:spPr bwMode="auto">
          <a:xfrm>
            <a:off x="-3832" y="-9729"/>
            <a:ext cx="9147832" cy="310030"/>
          </a:xfrm>
          <a:prstGeom prst="rect">
            <a:avLst/>
          </a:prstGeom>
          <a:gradFill>
            <a:gsLst>
              <a:gs pos="0">
                <a:srgbClr val="002060"/>
              </a:gs>
              <a:gs pos="48000">
                <a:srgbClr val="3333FF"/>
              </a:gs>
              <a:gs pos="94000">
                <a:srgbClr val="C4D6EB"/>
              </a:gs>
              <a:gs pos="100000">
                <a:srgbClr val="FFEBFA"/>
              </a:gs>
            </a:gsLst>
            <a:lin ang="0" scaled="0"/>
          </a:gra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zh-TW" sz="2000" b="1" kern="1200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rPr>
              <a:t>Medical Imaging Innovation Solution Provider</a:t>
            </a:r>
            <a:r>
              <a:rPr lang="zh-TW" altLang="en-US" sz="2000" b="1" kern="1200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rPr>
              <a:t> </a:t>
            </a:r>
          </a:p>
        </p:txBody>
      </p:sp>
      <p:sp>
        <p:nvSpPr>
          <p:cNvPr id="11" name="Rectangle 24"/>
          <p:cNvSpPr>
            <a:spLocks noChangeArrowheads="1"/>
          </p:cNvSpPr>
          <p:nvPr userDrawn="1"/>
        </p:nvSpPr>
        <p:spPr bwMode="auto">
          <a:xfrm flipV="1">
            <a:off x="369095" y="2715766"/>
            <a:ext cx="8405812" cy="41672"/>
          </a:xfrm>
          <a:prstGeom prst="rect">
            <a:avLst/>
          </a:prstGeom>
          <a:gradFill rotWithShape="0">
            <a:gsLst>
              <a:gs pos="50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2688" y="2950541"/>
            <a:ext cx="6778625" cy="638175"/>
          </a:xfrm>
        </p:spPr>
        <p:txBody>
          <a:bodyPr/>
          <a:lstStyle>
            <a:lvl1pPr>
              <a:defRPr sz="1500">
                <a:solidFill>
                  <a:srgbClr val="16417D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3" name="副標題 2"/>
          <p:cNvSpPr>
            <a:spLocks noGrp="1"/>
          </p:cNvSpPr>
          <p:nvPr>
            <p:ph type="subTitle" idx="1"/>
          </p:nvPr>
        </p:nvSpPr>
        <p:spPr>
          <a:xfrm>
            <a:off x="1063589" y="1851366"/>
            <a:ext cx="7016824" cy="8236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pic>
        <p:nvPicPr>
          <p:cNvPr id="3" name="圖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82" y="4475266"/>
            <a:ext cx="517402" cy="59439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738" y="4547377"/>
            <a:ext cx="586655" cy="31273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10"/>
          <p:cNvSpPr txBox="1">
            <a:spLocks noChangeArrowheads="1"/>
          </p:cNvSpPr>
          <p:nvPr userDrawn="1"/>
        </p:nvSpPr>
        <p:spPr bwMode="auto">
          <a:xfrm>
            <a:off x="4426304" y="4818197"/>
            <a:ext cx="831056" cy="25391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kumimoji="1" lang="en-US" altLang="zh-TW" sz="1050" b="1" kern="1200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K120982</a:t>
            </a:r>
            <a:endParaRPr kumimoji="1" lang="zh-TW" altLang="en-US" sz="1050" b="1" kern="1200" dirty="0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248" y="4557094"/>
            <a:ext cx="509321" cy="486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1346" y="4557094"/>
            <a:ext cx="555029" cy="486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975" y="4491375"/>
            <a:ext cx="481208" cy="61348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2056" y="4555119"/>
            <a:ext cx="644552" cy="486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900185" y="4549270"/>
            <a:ext cx="586655" cy="41903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412" y="4663102"/>
            <a:ext cx="1080908" cy="324000"/>
          </a:xfrm>
          <a:prstGeom prst="rect">
            <a:avLst/>
          </a:prstGeom>
        </p:spPr>
      </p:pic>
      <p:sp>
        <p:nvSpPr>
          <p:cNvPr id="21" name="矩形 20"/>
          <p:cNvSpPr/>
          <p:nvPr userDrawn="1"/>
        </p:nvSpPr>
        <p:spPr>
          <a:xfrm>
            <a:off x="6667881" y="4597900"/>
            <a:ext cx="916341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altLang="zh-TW" sz="195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NMPA</a:t>
            </a:r>
            <a:endParaRPr lang="zh-TW" altLang="en-US" sz="1950" kern="1200" dirty="0">
              <a:solidFill>
                <a:prstClr val="black"/>
              </a:solidFill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972" y="4606419"/>
            <a:ext cx="510545" cy="4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88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32" y="4690761"/>
            <a:ext cx="91530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4"/>
          <p:cNvSpPr>
            <a:spLocks noChangeArrowheads="1"/>
          </p:cNvSpPr>
          <p:nvPr userDrawn="1"/>
        </p:nvSpPr>
        <p:spPr bwMode="auto">
          <a:xfrm flipV="1">
            <a:off x="198637" y="572312"/>
            <a:ext cx="8765852" cy="45719"/>
          </a:xfrm>
          <a:prstGeom prst="rect">
            <a:avLst/>
          </a:prstGeom>
          <a:gradFill rotWithShape="0">
            <a:gsLst>
              <a:gs pos="56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90652"/>
            <a:ext cx="8229600" cy="3932366"/>
          </a:xfrm>
        </p:spPr>
        <p:txBody>
          <a:bodyPr/>
          <a:lstStyle>
            <a:lvl1pPr marL="270272" indent="-270272">
              <a:buFont typeface="+mj-lt"/>
              <a:buAutoNum type="arabicPeriod"/>
              <a:tabLst/>
              <a:defRPr sz="21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40544" indent="-278606">
              <a:buFont typeface="+mj-lt"/>
              <a:buAutoNum type="arabicParenR"/>
              <a:defRPr sz="19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804863" indent="-280988">
              <a:buSzPct val="100000"/>
              <a:buFont typeface="+mj-lt"/>
              <a:buAutoNum type="alphaLcParenR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944166" indent="-228600">
              <a:buFont typeface="Wingdings" panose="05000000000000000000" pitchFamily="2" charset="2"/>
              <a:buChar char="l"/>
              <a:defRPr sz="16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145381" indent="-247650">
              <a:buFont typeface="Wingdings" panose="05000000000000000000" pitchFamily="2" charset="2"/>
              <a:buChar char="Ø"/>
              <a:defRPr sz="15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4" name="矩形 13"/>
          <p:cNvSpPr>
            <a:spLocks noChangeArrowheads="1"/>
          </p:cNvSpPr>
          <p:nvPr userDrawn="1"/>
        </p:nvSpPr>
        <p:spPr bwMode="auto">
          <a:xfrm>
            <a:off x="3842148" y="4769320"/>
            <a:ext cx="19704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zh-TW" sz="1500" kern="12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Highly  Confidential</a:t>
            </a:r>
            <a:endParaRPr lang="zh-TW" altLang="en-US" sz="1500" kern="12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73156" y="18392"/>
            <a:ext cx="8414672" cy="531896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14" y="4707326"/>
            <a:ext cx="320984" cy="405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026" y="4757361"/>
            <a:ext cx="1080908" cy="324000"/>
          </a:xfrm>
          <a:prstGeom prst="rect">
            <a:avLst/>
          </a:prstGeom>
        </p:spPr>
      </p:pic>
      <p:sp>
        <p:nvSpPr>
          <p:cNvPr id="11" name="文字方塊 10"/>
          <p:cNvSpPr txBox="1"/>
          <p:nvPr userDrawn="1"/>
        </p:nvSpPr>
        <p:spPr>
          <a:xfrm>
            <a:off x="8739532" y="4780861"/>
            <a:ext cx="4138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  <a:defRPr/>
            </a:pPr>
            <a:fld id="{6DA35B64-D98B-4C43-BD49-2969CB4231E8}" type="slidenum">
              <a:rPr lang="zh-TW" altLang="en-US" sz="1350" kern="1200" smtClean="0">
                <a:solidFill>
                  <a:prstClr val="white"/>
                </a:solidFill>
                <a:latin typeface="Microsoft JhengHei UI"/>
                <a:ea typeface="Microsoft JhengHei UI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zh-TW" altLang="en-US" sz="1350" kern="1200" dirty="0">
              <a:solidFill>
                <a:prstClr val="white"/>
              </a:solidFill>
              <a:latin typeface="Microsoft JhengHei UI"/>
              <a:ea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48423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．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32" y="4690761"/>
            <a:ext cx="91530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4"/>
          <p:cNvSpPr>
            <a:spLocks noChangeArrowheads="1"/>
          </p:cNvSpPr>
          <p:nvPr userDrawn="1"/>
        </p:nvSpPr>
        <p:spPr bwMode="auto">
          <a:xfrm flipV="1">
            <a:off x="198637" y="572312"/>
            <a:ext cx="8765852" cy="45719"/>
          </a:xfrm>
          <a:prstGeom prst="rect">
            <a:avLst/>
          </a:prstGeom>
          <a:gradFill rotWithShape="0">
            <a:gsLst>
              <a:gs pos="56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45532"/>
            <a:ext cx="8229600" cy="3932366"/>
          </a:xfrm>
          <a:prstGeom prst="rect">
            <a:avLst/>
          </a:prstGeom>
        </p:spPr>
        <p:txBody>
          <a:bodyPr/>
          <a:lstStyle>
            <a:lvl1pPr marL="257175" indent="-257175">
              <a:buFont typeface="+mj-lt"/>
              <a:buAutoNum type="arabicPeriod"/>
              <a:tabLst/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519113" indent="-257175">
              <a:buFont typeface="Arial" panose="020B0604020202020204" pitchFamily="34" charset="0"/>
              <a:buChar char="•"/>
              <a:defRPr sz="10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738188" indent="-214313">
              <a:buSzPct val="100000"/>
              <a:buFontTx/>
              <a:buChar char="-"/>
              <a:defRPr sz="10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715566" indent="0">
              <a:buFont typeface="Wingdings" panose="05000000000000000000" pitchFamily="2" charset="2"/>
              <a:buNone/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897731" indent="0">
              <a:buFont typeface="Wingdings" panose="05000000000000000000" pitchFamily="2" charset="2"/>
              <a:buNone/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  <a:endParaRPr lang="en-US" altLang="zh-TW" dirty="0"/>
          </a:p>
          <a:p>
            <a:pPr lvl="2"/>
            <a:r>
              <a:rPr lang="zh-TW" altLang="en-US" dirty="0"/>
              <a:t>第三層</a:t>
            </a:r>
            <a:endParaRPr lang="en-US" altLang="zh-TW" dirty="0"/>
          </a:p>
          <a:p>
            <a:pPr lvl="2"/>
            <a:endParaRPr lang="zh-TW" altLang="en-US" dirty="0"/>
          </a:p>
        </p:txBody>
      </p:sp>
      <p:sp>
        <p:nvSpPr>
          <p:cNvPr id="14" name="矩形 13"/>
          <p:cNvSpPr>
            <a:spLocks noChangeArrowheads="1"/>
          </p:cNvSpPr>
          <p:nvPr userDrawn="1"/>
        </p:nvSpPr>
        <p:spPr bwMode="auto">
          <a:xfrm>
            <a:off x="3842148" y="4769320"/>
            <a:ext cx="19704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zh-TW" sz="1500" kern="12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Highly  Confidential</a:t>
            </a:r>
            <a:endParaRPr lang="zh-TW" altLang="en-US" sz="1500" kern="12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57200" y="27660"/>
            <a:ext cx="8229600" cy="531896"/>
          </a:xfrm>
        </p:spPr>
        <p:txBody>
          <a:bodyPr/>
          <a:lstStyle>
            <a:lvl1pPr>
              <a:defRPr sz="195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2" name="文字方塊 1"/>
          <p:cNvSpPr txBox="1"/>
          <p:nvPr userDrawn="1"/>
        </p:nvSpPr>
        <p:spPr>
          <a:xfrm>
            <a:off x="8787828" y="4780861"/>
            <a:ext cx="4138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  <a:defRPr/>
            </a:pPr>
            <a:fld id="{6DA35B64-D98B-4C43-BD49-2969CB4231E8}" type="slidenum">
              <a:rPr lang="zh-TW" altLang="en-US" sz="1350" kern="1200" smtClean="0">
                <a:solidFill>
                  <a:prstClr val="white"/>
                </a:solidFill>
                <a:latin typeface="Microsoft JhengHei UI"/>
                <a:ea typeface="Microsoft JhengHei UI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zh-TW" altLang="en-US" sz="1350" kern="1200" dirty="0">
              <a:solidFill>
                <a:prstClr val="white"/>
              </a:solidFill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14" y="4707326"/>
            <a:ext cx="320984" cy="405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026" y="4757361"/>
            <a:ext cx="1080908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4563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及物件">
  <p:cSld name="1_標題及物件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833" y="4690761"/>
            <a:ext cx="9153032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74"/>
          <p:cNvSpPr/>
          <p:nvPr/>
        </p:nvSpPr>
        <p:spPr>
          <a:xfrm rot="10800000" flipH="1">
            <a:off x="198637" y="572313"/>
            <a:ext cx="8765852" cy="45719"/>
          </a:xfrm>
          <a:prstGeom prst="rect">
            <a:avLst/>
          </a:prstGeom>
          <a:gradFill>
            <a:gsLst>
              <a:gs pos="0">
                <a:srgbClr val="002060"/>
              </a:gs>
              <a:gs pos="56000">
                <a:srgbClr val="3333FF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buClr>
                <a:prstClr val="black"/>
              </a:buClr>
              <a:buSzPts val="1800"/>
              <a:defRPr/>
            </a:pPr>
            <a:endParaRPr sz="1800" kern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74"/>
          <p:cNvSpPr txBox="1">
            <a:spLocks noGrp="1"/>
          </p:cNvSpPr>
          <p:nvPr>
            <p:ph type="body" idx="1"/>
          </p:nvPr>
        </p:nvSpPr>
        <p:spPr>
          <a:xfrm>
            <a:off x="457200" y="690654"/>
            <a:ext cx="8229600" cy="393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361941" algn="l">
              <a:spcBef>
                <a:spcPts val="400"/>
              </a:spcBef>
              <a:spcAft>
                <a:spcPts val="0"/>
              </a:spcAft>
              <a:buClr>
                <a:srgbClr val="000099"/>
              </a:buClr>
              <a:buSzPts val="2100"/>
              <a:buFont typeface="Arial"/>
              <a:buAutoNum type="arabicPeriod"/>
              <a:defRPr sz="2100">
                <a:latin typeface="Arial"/>
                <a:ea typeface="Arial"/>
                <a:cs typeface="Arial"/>
                <a:sym typeface="Arial"/>
              </a:defRPr>
            </a:lvl1pPr>
            <a:lvl2pPr marL="914378" lvl="1" indent="-355591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arenR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566" lvl="2" indent="-342892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arenR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754" lvl="3" indent="-336542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  <a:defRPr sz="1700">
                <a:latin typeface="Arial"/>
                <a:ea typeface="Arial"/>
                <a:cs typeface="Arial"/>
                <a:sym typeface="Arial"/>
              </a:defRPr>
            </a:lvl4pPr>
            <a:lvl5pPr marL="2285943" lvl="4" indent="-323842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⮚"/>
              <a:defRPr sz="1500">
                <a:latin typeface="Arial"/>
                <a:ea typeface="Arial"/>
                <a:cs typeface="Arial"/>
                <a:sym typeface="Arial"/>
              </a:defRPr>
            </a:lvl5pPr>
            <a:lvl6pPr marL="2743132" lvl="5" indent="-317492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320" lvl="6" indent="-317492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509" lvl="7" indent="-317492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697" lvl="8" indent="-317492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74"/>
          <p:cNvSpPr/>
          <p:nvPr/>
        </p:nvSpPr>
        <p:spPr>
          <a:xfrm>
            <a:off x="3842148" y="4769321"/>
            <a:ext cx="1917833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Clr>
                <a:srgbClr val="FF0000"/>
              </a:buClr>
              <a:buSzPts val="1500"/>
              <a:defRPr/>
            </a:pPr>
            <a:r>
              <a:rPr lang="en-US" altLang="zh-TW" sz="1500" kern="1200">
                <a:solidFill>
                  <a:srgbClr val="FF0000"/>
                </a:solidFill>
              </a:rPr>
              <a:t>Highly  Confidential</a:t>
            </a:r>
            <a:endParaRPr sz="1500" kern="1200">
              <a:solidFill>
                <a:srgbClr val="FF0000"/>
              </a:solidFill>
            </a:endParaRPr>
          </a:p>
        </p:txBody>
      </p:sp>
      <p:sp>
        <p:nvSpPr>
          <p:cNvPr id="687" name="Google Shape;687;p74"/>
          <p:cNvSpPr txBox="1">
            <a:spLocks noGrp="1"/>
          </p:cNvSpPr>
          <p:nvPr>
            <p:ph type="title"/>
          </p:nvPr>
        </p:nvSpPr>
        <p:spPr>
          <a:xfrm>
            <a:off x="373156" y="18393"/>
            <a:ext cx="8414672" cy="53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27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88" name="Google Shape;688;p7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115" y="4707326"/>
            <a:ext cx="320983" cy="4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7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027" y="4757361"/>
            <a:ext cx="1080908" cy="3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74"/>
          <p:cNvSpPr txBox="1"/>
          <p:nvPr/>
        </p:nvSpPr>
        <p:spPr>
          <a:xfrm>
            <a:off x="8739532" y="4780862"/>
            <a:ext cx="3404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Clr>
                <a:srgbClr val="FFFFFF"/>
              </a:buClr>
              <a:buSzPts val="1400"/>
              <a:defRPr/>
            </a:pPr>
            <a:fld id="{00000000-1234-1234-1234-123412341234}" type="slidenum">
              <a:rPr lang="en-US" altLang="zh-TW" sz="1400" kern="1200">
                <a:solidFill>
                  <a:srgbClr val="FFFFFF"/>
                </a:solidFill>
              </a:rPr>
              <a:pPr>
                <a:buClr>
                  <a:srgbClr val="FFFFFF"/>
                </a:buClr>
                <a:buSzPts val="1400"/>
                <a:defRPr/>
              </a:pPr>
              <a:t>‹#›</a:t>
            </a:fld>
            <a:endParaRPr sz="140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367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>
            <a:spLocks noChangeArrowheads="1"/>
          </p:cNvSpPr>
          <p:nvPr userDrawn="1"/>
        </p:nvSpPr>
        <p:spPr bwMode="auto">
          <a:xfrm>
            <a:off x="-3832" y="-9729"/>
            <a:ext cx="9147832" cy="310030"/>
          </a:xfrm>
          <a:prstGeom prst="rect">
            <a:avLst/>
          </a:prstGeom>
          <a:gradFill>
            <a:gsLst>
              <a:gs pos="0">
                <a:srgbClr val="002060"/>
              </a:gs>
              <a:gs pos="48000">
                <a:srgbClr val="3333FF"/>
              </a:gs>
              <a:gs pos="94000">
                <a:srgbClr val="C4D6EB"/>
              </a:gs>
              <a:gs pos="100000">
                <a:srgbClr val="FFEBFA"/>
              </a:gs>
            </a:gsLst>
            <a:lin ang="0" scaled="0"/>
          </a:gradFill>
          <a:ln>
            <a:noFill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zh-TW" sz="2000" b="1" kern="1200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rPr>
              <a:t>Medical Imaging Innovation Solution Provider</a:t>
            </a:r>
            <a:r>
              <a:rPr lang="zh-TW" altLang="en-US" sz="2000" b="1" kern="1200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rPr>
              <a:t> </a:t>
            </a:r>
          </a:p>
        </p:txBody>
      </p:sp>
      <p:sp>
        <p:nvSpPr>
          <p:cNvPr id="11" name="Rectangle 24"/>
          <p:cNvSpPr>
            <a:spLocks noChangeArrowheads="1"/>
          </p:cNvSpPr>
          <p:nvPr userDrawn="1"/>
        </p:nvSpPr>
        <p:spPr bwMode="auto">
          <a:xfrm flipV="1">
            <a:off x="369095" y="2715766"/>
            <a:ext cx="8405812" cy="41672"/>
          </a:xfrm>
          <a:prstGeom prst="rect">
            <a:avLst/>
          </a:prstGeom>
          <a:gradFill rotWithShape="0">
            <a:gsLst>
              <a:gs pos="50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2688" y="2950541"/>
            <a:ext cx="6778625" cy="638175"/>
          </a:xfrm>
        </p:spPr>
        <p:txBody>
          <a:bodyPr/>
          <a:lstStyle>
            <a:lvl1pPr>
              <a:defRPr sz="1500">
                <a:solidFill>
                  <a:srgbClr val="16417D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3" name="副標題 2"/>
          <p:cNvSpPr>
            <a:spLocks noGrp="1"/>
          </p:cNvSpPr>
          <p:nvPr>
            <p:ph type="subTitle" idx="1"/>
          </p:nvPr>
        </p:nvSpPr>
        <p:spPr>
          <a:xfrm>
            <a:off x="1063589" y="1851366"/>
            <a:ext cx="7016824" cy="82361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pic>
        <p:nvPicPr>
          <p:cNvPr id="3" name="圖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2" y="4475266"/>
            <a:ext cx="517402" cy="59439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38" y="4547377"/>
            <a:ext cx="586655" cy="31273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10"/>
          <p:cNvSpPr txBox="1">
            <a:spLocks noChangeArrowheads="1"/>
          </p:cNvSpPr>
          <p:nvPr userDrawn="1"/>
        </p:nvSpPr>
        <p:spPr bwMode="auto">
          <a:xfrm>
            <a:off x="4426304" y="4818197"/>
            <a:ext cx="831056" cy="25391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kumimoji="1" lang="en-US" altLang="zh-TW" sz="1050" b="1" kern="1200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K120982</a:t>
            </a:r>
            <a:endParaRPr kumimoji="1" lang="zh-TW" altLang="en-US" sz="1050" b="1" kern="1200" dirty="0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48" y="4557094"/>
            <a:ext cx="509321" cy="486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46" y="4557094"/>
            <a:ext cx="555029" cy="486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975" y="4491375"/>
            <a:ext cx="481208" cy="61348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3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2056" y="4555119"/>
            <a:ext cx="644552" cy="486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900185" y="4549270"/>
            <a:ext cx="586655" cy="41903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412" y="4663102"/>
            <a:ext cx="1080908" cy="324000"/>
          </a:xfrm>
          <a:prstGeom prst="rect">
            <a:avLst/>
          </a:prstGeom>
        </p:spPr>
      </p:pic>
      <p:sp>
        <p:nvSpPr>
          <p:cNvPr id="21" name="矩形 20"/>
          <p:cNvSpPr/>
          <p:nvPr userDrawn="1"/>
        </p:nvSpPr>
        <p:spPr>
          <a:xfrm>
            <a:off x="6667881" y="4597900"/>
            <a:ext cx="916341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altLang="zh-TW" sz="195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NMPA</a:t>
            </a:r>
            <a:endParaRPr lang="zh-TW" altLang="en-US" sz="1950" kern="1200" dirty="0">
              <a:solidFill>
                <a:prstClr val="black"/>
              </a:solidFill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72" y="4606419"/>
            <a:ext cx="510545" cy="4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2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295650" y="18392"/>
            <a:ext cx="85527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icrosoft JhengHei"/>
              <a:buNone/>
              <a:defRPr sz="3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457200" y="701603"/>
            <a:ext cx="8229600" cy="3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99"/>
              </a:buClr>
              <a:buSzPts val="2100"/>
              <a:buFont typeface="Microsoft JhengHei"/>
              <a:buAutoNum type="arabicPeriod"/>
              <a:defRPr sz="2100" b="0" i="0" u="none" strike="noStrike" cap="none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JhengHei"/>
              <a:buAutoNum type="arabicParenR"/>
              <a:defRPr sz="2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lphaLcParenR"/>
              <a:defRPr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icrosoft JhengHei"/>
              <a:buChar char="●"/>
              <a:defRPr sz="17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icrosoft JhengHei"/>
              <a:buChar char="⮚"/>
              <a:defRPr sz="15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JhengHei"/>
              <a:buChar char="•"/>
              <a:defRPr sz="2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JhengHei"/>
              <a:buChar char="•"/>
              <a:defRPr sz="2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JhengHei"/>
              <a:buChar char="•"/>
              <a:defRPr sz="2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JhengHei"/>
              <a:buChar char="•"/>
              <a:defRPr sz="2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/>
          <p:nvPr/>
        </p:nvSpPr>
        <p:spPr>
          <a:xfrm rot="10800000" flipH="1">
            <a:off x="198636" y="572431"/>
            <a:ext cx="8766000" cy="45600"/>
          </a:xfrm>
          <a:prstGeom prst="rect">
            <a:avLst/>
          </a:prstGeom>
          <a:gradFill>
            <a:gsLst>
              <a:gs pos="0">
                <a:srgbClr val="002060"/>
              </a:gs>
              <a:gs pos="56000">
                <a:srgbClr val="3333FF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832" y="4690761"/>
            <a:ext cx="9153032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4"/>
          <p:cNvSpPr/>
          <p:nvPr/>
        </p:nvSpPr>
        <p:spPr>
          <a:xfrm>
            <a:off x="3842147" y="4769320"/>
            <a:ext cx="19179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zh-TW" sz="15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Highly  Confidential</a:t>
            </a:r>
            <a:endParaRPr sz="15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4"/>
          <p:cNvSpPr txBox="1"/>
          <p:nvPr/>
        </p:nvSpPr>
        <p:spPr>
          <a:xfrm>
            <a:off x="8739532" y="4780862"/>
            <a:ext cx="340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29" y="4729545"/>
            <a:ext cx="310664" cy="38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4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186" y="4794034"/>
            <a:ext cx="983655" cy="270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302559" y="18392"/>
            <a:ext cx="8552739" cy="53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701602"/>
            <a:ext cx="8229600" cy="392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8" name="Rectangle 24"/>
          <p:cNvSpPr>
            <a:spLocks noChangeArrowheads="1"/>
          </p:cNvSpPr>
          <p:nvPr userDrawn="1"/>
        </p:nvSpPr>
        <p:spPr bwMode="auto">
          <a:xfrm flipV="1">
            <a:off x="198637" y="572312"/>
            <a:ext cx="8765852" cy="45719"/>
          </a:xfrm>
          <a:prstGeom prst="rect">
            <a:avLst/>
          </a:prstGeom>
          <a:gradFill rotWithShape="0">
            <a:gsLst>
              <a:gs pos="56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pic>
        <p:nvPicPr>
          <p:cNvPr id="9" name="圖片 6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832" y="4690761"/>
            <a:ext cx="91530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>
            <a:spLocks noChangeArrowheads="1"/>
          </p:cNvSpPr>
          <p:nvPr userDrawn="1"/>
        </p:nvSpPr>
        <p:spPr bwMode="auto">
          <a:xfrm>
            <a:off x="3842148" y="4769320"/>
            <a:ext cx="19704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zh-TW" sz="1500" kern="12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Highly  Confidential</a:t>
            </a:r>
            <a:endParaRPr lang="zh-TW" altLang="en-US" sz="1500" kern="12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2" name="文字方塊 11"/>
          <p:cNvSpPr txBox="1"/>
          <p:nvPr userDrawn="1"/>
        </p:nvSpPr>
        <p:spPr>
          <a:xfrm>
            <a:off x="8739532" y="4780861"/>
            <a:ext cx="4138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fld id="{6DA35B64-D98B-4C43-BD49-2969CB4231E8}" type="slidenum">
              <a:rPr lang="zh-TW" altLang="en-US" sz="1350" kern="1200" smtClean="0">
                <a:solidFill>
                  <a:prstClr val="white"/>
                </a:solidFill>
                <a:latin typeface="Microsoft JhengHei UI"/>
                <a:ea typeface="Microsoft JhengHei UI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TW" altLang="en-US" sz="1350" kern="1200" dirty="0">
              <a:solidFill>
                <a:prstClr val="white"/>
              </a:solidFill>
              <a:latin typeface="Microsoft JhengHei UI"/>
              <a:ea typeface="Microsoft JhengHei UI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30" y="4729546"/>
            <a:ext cx="310664" cy="38677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186" y="4794034"/>
            <a:ext cx="983655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6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9pPr>
    </p:titleStyle>
    <p:bodyStyle>
      <a:lvl1pPr marL="270272" indent="-270272" algn="l" rtl="0" eaLnBrk="0" fontAlgn="base" hangingPunct="0">
        <a:spcBef>
          <a:spcPct val="20000"/>
        </a:spcBef>
        <a:spcAft>
          <a:spcPct val="0"/>
        </a:spcAft>
        <a:buFont typeface="+mj-lt"/>
        <a:buAutoNum type="arabicPeriod"/>
        <a:defRPr sz="2100" kern="1200">
          <a:solidFill>
            <a:srgbClr val="000099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1pPr>
      <a:lvl2pPr marL="540544" indent="-269081" algn="l" defTabSz="640556" rtl="0" eaLnBrk="0" fontAlgn="base" hangingPunct="0">
        <a:spcBef>
          <a:spcPct val="20000"/>
        </a:spcBef>
        <a:spcAft>
          <a:spcPct val="0"/>
        </a:spcAft>
        <a:buFont typeface="+mj-lt"/>
        <a:buAutoNum type="arabicParenR"/>
        <a:defRPr sz="19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2pPr>
      <a:lvl3pPr marL="804863" indent="-271463" algn="l" rtl="0" eaLnBrk="0" fontAlgn="base" hangingPunct="0">
        <a:spcBef>
          <a:spcPct val="20000"/>
        </a:spcBef>
        <a:spcAft>
          <a:spcPct val="0"/>
        </a:spcAft>
        <a:buSzPct val="100000"/>
        <a:buFont typeface="+mj-lt"/>
        <a:buAutoNum type="alphaLcParenR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3pPr>
      <a:lvl4pPr marL="944166" indent="-20836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4pPr>
      <a:lvl5pPr marL="1145381" indent="-205979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302559" y="18392"/>
            <a:ext cx="8552739" cy="53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701602"/>
            <a:ext cx="8229600" cy="392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8" name="Rectangle 24"/>
          <p:cNvSpPr>
            <a:spLocks noChangeArrowheads="1"/>
          </p:cNvSpPr>
          <p:nvPr userDrawn="1"/>
        </p:nvSpPr>
        <p:spPr bwMode="auto">
          <a:xfrm flipV="1">
            <a:off x="198637" y="572312"/>
            <a:ext cx="8765852" cy="45719"/>
          </a:xfrm>
          <a:prstGeom prst="rect">
            <a:avLst/>
          </a:prstGeom>
          <a:gradFill rotWithShape="0">
            <a:gsLst>
              <a:gs pos="56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pic>
        <p:nvPicPr>
          <p:cNvPr id="9" name="圖片 6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832" y="4690761"/>
            <a:ext cx="91530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>
            <a:spLocks noChangeArrowheads="1"/>
          </p:cNvSpPr>
          <p:nvPr userDrawn="1"/>
        </p:nvSpPr>
        <p:spPr bwMode="auto">
          <a:xfrm>
            <a:off x="3842148" y="4769320"/>
            <a:ext cx="19704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zh-TW" sz="1500" kern="12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Highly  Confidential</a:t>
            </a:r>
            <a:endParaRPr lang="zh-TW" altLang="en-US" sz="1500" kern="12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14" y="4707326"/>
            <a:ext cx="320984" cy="405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026" y="4757361"/>
            <a:ext cx="1080908" cy="324000"/>
          </a:xfrm>
          <a:prstGeom prst="rect">
            <a:avLst/>
          </a:prstGeom>
        </p:spPr>
      </p:pic>
      <p:sp>
        <p:nvSpPr>
          <p:cNvPr id="12" name="文字方塊 11"/>
          <p:cNvSpPr txBox="1"/>
          <p:nvPr userDrawn="1"/>
        </p:nvSpPr>
        <p:spPr>
          <a:xfrm>
            <a:off x="8739532" y="4780861"/>
            <a:ext cx="4138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  <a:defRPr/>
            </a:pPr>
            <a:fld id="{6DA35B64-D98B-4C43-BD49-2969CB4231E8}" type="slidenum">
              <a:rPr lang="zh-TW" altLang="en-US" sz="1350" kern="1200" smtClean="0">
                <a:solidFill>
                  <a:prstClr val="white"/>
                </a:solidFill>
                <a:latin typeface="Microsoft JhengHei UI"/>
                <a:ea typeface="Microsoft JhengHei UI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zh-TW" altLang="en-US" sz="1350" kern="1200" dirty="0">
              <a:solidFill>
                <a:prstClr val="white"/>
              </a:solidFill>
              <a:latin typeface="Microsoft JhengHei UI"/>
              <a:ea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24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9pPr>
    </p:titleStyle>
    <p:bodyStyle>
      <a:lvl1pPr marL="270272" indent="-270272" algn="l" rtl="0" eaLnBrk="0" fontAlgn="base" hangingPunct="0">
        <a:spcBef>
          <a:spcPct val="20000"/>
        </a:spcBef>
        <a:spcAft>
          <a:spcPct val="0"/>
        </a:spcAft>
        <a:buFont typeface="+mj-lt"/>
        <a:buAutoNum type="arabicPeriod"/>
        <a:defRPr sz="2100" kern="1200">
          <a:solidFill>
            <a:srgbClr val="000099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1pPr>
      <a:lvl2pPr marL="540544" indent="-269081" algn="l" defTabSz="640556" rtl="0" eaLnBrk="0" fontAlgn="base" hangingPunct="0">
        <a:spcBef>
          <a:spcPct val="20000"/>
        </a:spcBef>
        <a:spcAft>
          <a:spcPct val="0"/>
        </a:spcAft>
        <a:buFont typeface="+mj-lt"/>
        <a:buAutoNum type="arabicParenR"/>
        <a:defRPr sz="19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2pPr>
      <a:lvl3pPr marL="804863" indent="-271463" algn="l" rtl="0" eaLnBrk="0" fontAlgn="base" hangingPunct="0">
        <a:spcBef>
          <a:spcPct val="20000"/>
        </a:spcBef>
        <a:spcAft>
          <a:spcPct val="0"/>
        </a:spcAft>
        <a:buSzPct val="100000"/>
        <a:buFont typeface="+mj-lt"/>
        <a:buAutoNum type="alphaLcParenR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3pPr>
      <a:lvl4pPr marL="944166" indent="-20836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4pPr>
      <a:lvl5pPr marL="1145381" indent="-205979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302559" y="18392"/>
            <a:ext cx="8552739" cy="53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701602"/>
            <a:ext cx="8229600" cy="392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8" name="Rectangle 24"/>
          <p:cNvSpPr>
            <a:spLocks noChangeArrowheads="1"/>
          </p:cNvSpPr>
          <p:nvPr userDrawn="1"/>
        </p:nvSpPr>
        <p:spPr bwMode="auto">
          <a:xfrm flipV="1">
            <a:off x="198637" y="572312"/>
            <a:ext cx="8765852" cy="45719"/>
          </a:xfrm>
          <a:prstGeom prst="rect">
            <a:avLst/>
          </a:prstGeom>
          <a:gradFill rotWithShape="0">
            <a:gsLst>
              <a:gs pos="56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pic>
        <p:nvPicPr>
          <p:cNvPr id="9" name="圖片 6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832" y="4690761"/>
            <a:ext cx="91530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>
            <a:spLocks noChangeArrowheads="1"/>
          </p:cNvSpPr>
          <p:nvPr userDrawn="1"/>
        </p:nvSpPr>
        <p:spPr bwMode="auto">
          <a:xfrm>
            <a:off x="3842148" y="4769320"/>
            <a:ext cx="19704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zh-TW" sz="1500" kern="12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Highly  Confidential</a:t>
            </a:r>
            <a:endParaRPr lang="zh-TW" altLang="en-US" sz="1500" kern="12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4" y="4707326"/>
            <a:ext cx="320984" cy="405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26" y="4757361"/>
            <a:ext cx="1080908" cy="324000"/>
          </a:xfrm>
          <a:prstGeom prst="rect">
            <a:avLst/>
          </a:prstGeom>
        </p:spPr>
      </p:pic>
      <p:sp>
        <p:nvSpPr>
          <p:cNvPr id="12" name="文字方塊 11"/>
          <p:cNvSpPr txBox="1"/>
          <p:nvPr userDrawn="1"/>
        </p:nvSpPr>
        <p:spPr>
          <a:xfrm>
            <a:off x="8739532" y="4780861"/>
            <a:ext cx="4138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  <a:defRPr/>
            </a:pPr>
            <a:fld id="{6DA35B64-D98B-4C43-BD49-2969CB4231E8}" type="slidenum">
              <a:rPr lang="zh-TW" altLang="en-US" sz="1350" kern="1200" smtClean="0">
                <a:solidFill>
                  <a:prstClr val="white"/>
                </a:solidFill>
                <a:latin typeface="Microsoft JhengHei UI"/>
                <a:ea typeface="Microsoft JhengHei UI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zh-TW" altLang="en-US" sz="1350" kern="1200" dirty="0">
              <a:solidFill>
                <a:prstClr val="white"/>
              </a:solidFill>
              <a:latin typeface="Microsoft JhengHei UI"/>
              <a:ea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1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9pPr>
    </p:titleStyle>
    <p:bodyStyle>
      <a:lvl1pPr marL="270272" indent="-270272" algn="l" rtl="0" eaLnBrk="0" fontAlgn="base" hangingPunct="0">
        <a:spcBef>
          <a:spcPct val="20000"/>
        </a:spcBef>
        <a:spcAft>
          <a:spcPct val="0"/>
        </a:spcAft>
        <a:buFont typeface="+mj-lt"/>
        <a:buAutoNum type="arabicPeriod"/>
        <a:defRPr sz="2100" kern="1200">
          <a:solidFill>
            <a:srgbClr val="000099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1pPr>
      <a:lvl2pPr marL="540544" indent="-269081" algn="l" defTabSz="640556" rtl="0" eaLnBrk="0" fontAlgn="base" hangingPunct="0">
        <a:spcBef>
          <a:spcPct val="20000"/>
        </a:spcBef>
        <a:spcAft>
          <a:spcPct val="0"/>
        </a:spcAft>
        <a:buFont typeface="+mj-lt"/>
        <a:buAutoNum type="arabicParenR"/>
        <a:defRPr sz="19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2pPr>
      <a:lvl3pPr marL="804863" indent="-271463" algn="l" rtl="0" eaLnBrk="0" fontAlgn="base" hangingPunct="0">
        <a:spcBef>
          <a:spcPct val="20000"/>
        </a:spcBef>
        <a:spcAft>
          <a:spcPct val="0"/>
        </a:spcAft>
        <a:buSzPct val="100000"/>
        <a:buFont typeface="+mj-lt"/>
        <a:buAutoNum type="alphaLcParenR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3pPr>
      <a:lvl4pPr marL="944166" indent="-20836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4pPr>
      <a:lvl5pPr marL="1145381" indent="-205979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302559" y="18392"/>
            <a:ext cx="8552739" cy="53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701602"/>
            <a:ext cx="8229600" cy="392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8" name="Rectangle 24"/>
          <p:cNvSpPr>
            <a:spLocks noChangeArrowheads="1"/>
          </p:cNvSpPr>
          <p:nvPr userDrawn="1"/>
        </p:nvSpPr>
        <p:spPr bwMode="auto">
          <a:xfrm flipV="1">
            <a:off x="198637" y="572312"/>
            <a:ext cx="8765852" cy="45719"/>
          </a:xfrm>
          <a:prstGeom prst="rect">
            <a:avLst/>
          </a:prstGeom>
          <a:gradFill rotWithShape="0">
            <a:gsLst>
              <a:gs pos="56000">
                <a:srgbClr val="3333FF"/>
              </a:gs>
              <a:gs pos="0">
                <a:srgbClr val="002060"/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TW" altLang="en-US" sz="1800" kern="1200">
              <a:latin typeface="Calibri" pitchFamily="34" charset="0"/>
              <a:ea typeface="Microsoft JhengHei UI"/>
              <a:cs typeface="+mn-cs"/>
            </a:endParaRPr>
          </a:p>
        </p:txBody>
      </p:sp>
      <p:pic>
        <p:nvPicPr>
          <p:cNvPr id="9" name="圖片 6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832" y="4690761"/>
            <a:ext cx="91530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>
            <a:spLocks noChangeArrowheads="1"/>
          </p:cNvSpPr>
          <p:nvPr userDrawn="1"/>
        </p:nvSpPr>
        <p:spPr bwMode="auto">
          <a:xfrm>
            <a:off x="3842148" y="4769320"/>
            <a:ext cx="197041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zh-TW" sz="1500" kern="12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Highly  Confidential</a:t>
            </a:r>
            <a:endParaRPr lang="zh-TW" altLang="en-US" sz="1500" kern="12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4" y="4707326"/>
            <a:ext cx="320984" cy="405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26" y="4757361"/>
            <a:ext cx="1080908" cy="324000"/>
          </a:xfrm>
          <a:prstGeom prst="rect">
            <a:avLst/>
          </a:prstGeom>
        </p:spPr>
      </p:pic>
      <p:sp>
        <p:nvSpPr>
          <p:cNvPr id="12" name="文字方塊 11"/>
          <p:cNvSpPr txBox="1"/>
          <p:nvPr userDrawn="1"/>
        </p:nvSpPr>
        <p:spPr>
          <a:xfrm>
            <a:off x="8739532" y="4780861"/>
            <a:ext cx="4138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fld id="{6DA35B64-D98B-4C43-BD49-2969CB4231E8}" type="slidenum">
              <a:rPr lang="zh-TW" altLang="en-US" sz="1350" kern="1200" smtClean="0">
                <a:solidFill>
                  <a:prstClr val="white"/>
                </a:solidFill>
                <a:latin typeface="Microsoft JhengHei UI"/>
                <a:ea typeface="Microsoft JhengHei UI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TW" altLang="en-US" sz="1350" kern="1200" dirty="0">
              <a:solidFill>
                <a:prstClr val="white"/>
              </a:solidFill>
              <a:latin typeface="Microsoft JhengHei UI"/>
              <a:ea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46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標楷體" pitchFamily="65" charset="-120"/>
          <a:cs typeface="Arial" charset="0"/>
        </a:defRPr>
      </a:lvl9pPr>
    </p:titleStyle>
    <p:bodyStyle>
      <a:lvl1pPr marL="270272" indent="-270272" algn="l" rtl="0" eaLnBrk="0" fontAlgn="base" hangingPunct="0">
        <a:spcBef>
          <a:spcPct val="20000"/>
        </a:spcBef>
        <a:spcAft>
          <a:spcPct val="0"/>
        </a:spcAft>
        <a:buFont typeface="+mj-lt"/>
        <a:buAutoNum type="arabicPeriod"/>
        <a:defRPr sz="2100" kern="1200">
          <a:solidFill>
            <a:srgbClr val="000099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1pPr>
      <a:lvl2pPr marL="540544" indent="-269081" algn="l" defTabSz="640556" rtl="0" eaLnBrk="0" fontAlgn="base" hangingPunct="0">
        <a:spcBef>
          <a:spcPct val="20000"/>
        </a:spcBef>
        <a:spcAft>
          <a:spcPct val="0"/>
        </a:spcAft>
        <a:buFont typeface="+mj-lt"/>
        <a:buAutoNum type="arabicParenR"/>
        <a:defRPr sz="19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2pPr>
      <a:lvl3pPr marL="804863" indent="-271463" algn="l" rtl="0" eaLnBrk="0" fontAlgn="base" hangingPunct="0">
        <a:spcBef>
          <a:spcPct val="20000"/>
        </a:spcBef>
        <a:spcAft>
          <a:spcPct val="0"/>
        </a:spcAft>
        <a:buSzPct val="100000"/>
        <a:buFont typeface="+mj-lt"/>
        <a:buAutoNum type="alphaLcParenR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3pPr>
      <a:lvl4pPr marL="944166" indent="-20836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4pPr>
      <a:lvl5pPr marL="1145381" indent="-205979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Times New Roman" pitchFamily="18" charset="0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"/>
          <p:cNvSpPr txBox="1">
            <a:spLocks noGrp="1"/>
          </p:cNvSpPr>
          <p:nvPr>
            <p:ph type="title"/>
          </p:nvPr>
        </p:nvSpPr>
        <p:spPr>
          <a:xfrm>
            <a:off x="1182688" y="2951100"/>
            <a:ext cx="67785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 dirty="0"/>
              <a:t>Reporter：PDC</a:t>
            </a:r>
            <a:br>
              <a:rPr lang="zh-TW" dirty="0"/>
            </a:br>
            <a:r>
              <a:rPr lang="zh-TW" dirty="0"/>
              <a:t>Report Time：202</a:t>
            </a:r>
            <a:r>
              <a:rPr lang="en-US" altLang="zh-TW" dirty="0"/>
              <a:t>2</a:t>
            </a:r>
            <a:r>
              <a:rPr lang="zh-TW" dirty="0"/>
              <a:t>/</a:t>
            </a:r>
            <a:r>
              <a:rPr lang="en-US" altLang="zh-TW" dirty="0"/>
              <a:t>03</a:t>
            </a:r>
            <a:r>
              <a:rPr lang="zh-TW" dirty="0"/>
              <a:t>/</a:t>
            </a:r>
            <a:r>
              <a:rPr lang="en-US" altLang="zh-TW" dirty="0"/>
              <a:t>10</a:t>
            </a:r>
            <a:endParaRPr dirty="0"/>
          </a:p>
        </p:txBody>
      </p:sp>
      <p:sp>
        <p:nvSpPr>
          <p:cNvPr id="295" name="Google Shape;295;p1"/>
          <p:cNvSpPr txBox="1">
            <a:spLocks noGrp="1"/>
          </p:cNvSpPr>
          <p:nvPr>
            <p:ph type="subTitle" idx="1"/>
          </p:nvPr>
        </p:nvSpPr>
        <p:spPr>
          <a:xfrm>
            <a:off x="1063650" y="1850400"/>
            <a:ext cx="70167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altLang="zh-TW" sz="2800" dirty="0"/>
              <a:t>MEMS</a:t>
            </a:r>
            <a:r>
              <a:rPr lang="zh-TW" altLang="en-US" sz="2800" dirty="0"/>
              <a:t> </a:t>
            </a:r>
            <a:r>
              <a:rPr lang="en-US" altLang="zh-TW" sz="2800" dirty="0"/>
              <a:t>Scanning Issues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865907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E810198-F216-47C0-A74F-4AA80EDF5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C4103F6-9E3B-4B50-90D1-0392400DC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S50200</a:t>
            </a:r>
            <a:r>
              <a:rPr lang="zh-TW" altLang="en-US" sz="3200" dirty="0"/>
              <a:t> 外觀正常 掃描不正常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355A1E-DFC5-4CE4-912D-0CDD076DC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83882" y="1070356"/>
            <a:ext cx="4160517" cy="31203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29EBCE4-470C-41DC-90A5-45C4AD1F9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36505" y="1070356"/>
            <a:ext cx="4160519" cy="3120389"/>
          </a:xfrm>
          <a:prstGeom prst="rect">
            <a:avLst/>
          </a:prstGeom>
        </p:spPr>
      </p:pic>
      <p:sp>
        <p:nvSpPr>
          <p:cNvPr id="10" name="圖說文字: 向左箭號 9">
            <a:extLst>
              <a:ext uri="{FF2B5EF4-FFF2-40B4-BE49-F238E27FC236}">
                <a16:creationId xmlns:a16="http://schemas.microsoft.com/office/drawing/2014/main" id="{60B08EEB-DAA3-4E55-9EEF-CB4F20CF01A2}"/>
              </a:ext>
            </a:extLst>
          </p:cNvPr>
          <p:cNvSpPr/>
          <p:nvPr/>
        </p:nvSpPr>
        <p:spPr>
          <a:xfrm>
            <a:off x="5585460" y="762000"/>
            <a:ext cx="3009900" cy="3831209"/>
          </a:xfrm>
          <a:prstGeom prst="leftArrowCallout">
            <a:avLst/>
          </a:prstGeom>
          <a:solidFill>
            <a:srgbClr val="F86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/>
              <a:t>-</a:t>
            </a:r>
            <a:r>
              <a:rPr lang="zh-TW" altLang="en-US" dirty="0"/>
              <a:t> 通過外觀檢測</a:t>
            </a:r>
            <a:endParaRPr lang="en-US" altLang="zh-TW" dirty="0"/>
          </a:p>
          <a:p>
            <a:r>
              <a:rPr lang="en-US" altLang="zh-TW" dirty="0"/>
              <a:t>-</a:t>
            </a:r>
            <a:r>
              <a:rPr lang="zh-TW" altLang="en-US" dirty="0"/>
              <a:t> </a:t>
            </a:r>
            <a:r>
              <a:rPr lang="en-US" altLang="zh-TW" dirty="0"/>
              <a:t>Wall test</a:t>
            </a:r>
            <a:r>
              <a:rPr lang="zh-TW" altLang="en-US" dirty="0"/>
              <a:t>  </a:t>
            </a:r>
            <a:r>
              <a:rPr lang="en-US" altLang="zh-TW" dirty="0"/>
              <a:t>NG</a:t>
            </a:r>
          </a:p>
          <a:p>
            <a:r>
              <a:rPr lang="en-US" altLang="zh-TW" dirty="0"/>
              <a:t>-</a:t>
            </a:r>
            <a:r>
              <a:rPr lang="zh-TW" altLang="en-US" dirty="0"/>
              <a:t> </a:t>
            </a:r>
            <a:r>
              <a:rPr lang="en-US" altLang="zh-TW" dirty="0"/>
              <a:t>E-Fix   NG</a:t>
            </a:r>
          </a:p>
          <a:p>
            <a:endParaRPr lang="en-US" altLang="zh-TW" dirty="0"/>
          </a:p>
          <a:p>
            <a:r>
              <a:rPr lang="en-US" altLang="zh-TW" b="1" dirty="0"/>
              <a:t>S50200</a:t>
            </a:r>
            <a:r>
              <a:rPr lang="zh-TW" altLang="en-US" dirty="0"/>
              <a:t> 無法修復</a:t>
            </a:r>
            <a:endParaRPr lang="en-US" altLang="zh-TW" dirty="0"/>
          </a:p>
          <a:p>
            <a:r>
              <a:rPr lang="zh-TW" altLang="en-US" dirty="0"/>
              <a:t>造成原因</a:t>
            </a:r>
            <a:r>
              <a:rPr lang="en-US" altLang="zh-TW" dirty="0"/>
              <a:t>:</a:t>
            </a:r>
          </a:p>
          <a:p>
            <a:endParaRPr lang="en-US" altLang="zh-TW" dirty="0"/>
          </a:p>
          <a:p>
            <a:pPr marL="285750" indent="-285750">
              <a:buFontTx/>
              <a:buChar char="-"/>
            </a:pPr>
            <a:r>
              <a:rPr lang="zh-TW" altLang="en-US" dirty="0"/>
              <a:t>部分</a:t>
            </a:r>
            <a:r>
              <a:rPr lang="en-US" altLang="zh-TW" dirty="0"/>
              <a:t>Finger </a:t>
            </a:r>
            <a:r>
              <a:rPr lang="zh-TW" altLang="en-US" dirty="0"/>
              <a:t>未發生作用</a:t>
            </a:r>
            <a:r>
              <a:rPr lang="en-US" altLang="zh-TW" dirty="0"/>
              <a:t>, </a:t>
            </a:r>
            <a:r>
              <a:rPr lang="zh-TW" altLang="en-US" dirty="0"/>
              <a:t>導致推力不平均</a:t>
            </a:r>
            <a:r>
              <a:rPr lang="en-US" altLang="zh-TW" dirty="0"/>
              <a:t>, </a:t>
            </a:r>
            <a:r>
              <a:rPr lang="zh-TW" altLang="en-US" dirty="0"/>
              <a:t>內部可能受損</a:t>
            </a:r>
            <a:endParaRPr lang="en-US" altLang="zh-TW" dirty="0"/>
          </a:p>
          <a:p>
            <a:pPr marL="285750" indent="-285750">
              <a:buFontTx/>
              <a:buChar char="-"/>
            </a:pPr>
            <a:r>
              <a:rPr lang="zh-TW" altLang="en-US" dirty="0"/>
              <a:t>控制超出</a:t>
            </a:r>
            <a:r>
              <a:rPr lang="en-US" altLang="zh-TW" dirty="0"/>
              <a:t>Mirror </a:t>
            </a:r>
            <a:r>
              <a:rPr lang="zh-TW" altLang="en-US" dirty="0"/>
              <a:t>設定使用頻率或掃描使用角度過大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8865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695DB78-D17B-427E-A632-98FA9CB15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250" indent="0">
              <a:buNone/>
            </a:pPr>
            <a:r>
              <a:rPr lang="en-US" altLang="zh-TW" dirty="0"/>
              <a:t>Mirror </a:t>
            </a:r>
            <a:r>
              <a:rPr lang="zh-TW" altLang="en-US" dirty="0"/>
              <a:t>使用上的控制模式及操作的方式</a:t>
            </a:r>
            <a:r>
              <a:rPr lang="en-US" altLang="zh-TW" dirty="0"/>
              <a:t>, </a:t>
            </a:r>
            <a:r>
              <a:rPr lang="zh-TW" altLang="en-US" dirty="0"/>
              <a:t>可能要請工程師提供實際掃描的頻率</a:t>
            </a:r>
            <a:r>
              <a:rPr lang="en-US" altLang="zh-TW" dirty="0"/>
              <a:t>/</a:t>
            </a:r>
            <a:r>
              <a:rPr lang="zh-TW" altLang="en-US" dirty="0"/>
              <a:t>路徑</a:t>
            </a:r>
            <a:r>
              <a:rPr lang="en-US" altLang="zh-TW" dirty="0"/>
              <a:t>/</a:t>
            </a:r>
            <a:r>
              <a:rPr lang="zh-TW" altLang="en-US" dirty="0"/>
              <a:t>角度</a:t>
            </a:r>
            <a:r>
              <a:rPr lang="en-US" altLang="zh-TW" dirty="0"/>
              <a:t>, </a:t>
            </a:r>
            <a:r>
              <a:rPr lang="zh-TW" altLang="en-US" dirty="0"/>
              <a:t>大部分的損壞原因跟控制的方式有關</a:t>
            </a:r>
            <a:r>
              <a:rPr lang="en-US" altLang="zh-TW" dirty="0"/>
              <a:t>, Mirror </a:t>
            </a:r>
            <a:r>
              <a:rPr lang="zh-TW" altLang="en-US" dirty="0"/>
              <a:t>晶片的損壞疑似是掃描角度過大導致</a:t>
            </a:r>
            <a:r>
              <a:rPr lang="en-US" altLang="zh-TW" dirty="0"/>
              <a:t>Mirror </a:t>
            </a:r>
            <a:r>
              <a:rPr lang="zh-TW" altLang="en-US" dirty="0"/>
              <a:t>撞擊</a:t>
            </a:r>
            <a:r>
              <a:rPr lang="en-US" altLang="zh-TW" dirty="0"/>
              <a:t>Actuator </a:t>
            </a:r>
            <a:r>
              <a:rPr lang="zh-TW" altLang="en-US" dirty="0"/>
              <a:t>造成機構的損壞。 </a:t>
            </a:r>
            <a:r>
              <a:rPr lang="en-US" altLang="zh-TW" dirty="0"/>
              <a:t>S50207</a:t>
            </a:r>
            <a:r>
              <a:rPr lang="zh-TW" altLang="en-US" dirty="0"/>
              <a:t> 晶片崩落</a:t>
            </a:r>
            <a:r>
              <a:rPr lang="en-US" altLang="zh-TW" dirty="0"/>
              <a:t>, </a:t>
            </a:r>
            <a:r>
              <a:rPr lang="zh-TW" altLang="en-US" dirty="0"/>
              <a:t>因該也是因為在</a:t>
            </a:r>
            <a:r>
              <a:rPr lang="en-US" altLang="zh-TW" dirty="0"/>
              <a:t>Actuator </a:t>
            </a:r>
            <a:r>
              <a:rPr lang="zh-TW" altLang="en-US" dirty="0"/>
              <a:t>破損的狀態下持續作</a:t>
            </a:r>
            <a:r>
              <a:rPr lang="zh-TW" altLang="en-US"/>
              <a:t>動導致。</a:t>
            </a:r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1050AAE-9757-48DA-B9A1-D8D2570D5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結語</a:t>
            </a:r>
          </a:p>
        </p:txBody>
      </p:sp>
    </p:spTree>
    <p:extLst>
      <p:ext uri="{BB962C8B-B14F-4D97-AF65-F5344CB8AC3E}">
        <p14:creationId xmlns:p14="http://schemas.microsoft.com/office/powerpoint/2010/main" val="2812517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85179eda6_8_90"/>
          <p:cNvSpPr txBox="1">
            <a:spLocks noGrp="1"/>
          </p:cNvSpPr>
          <p:nvPr>
            <p:ph type="title"/>
          </p:nvPr>
        </p:nvSpPr>
        <p:spPr>
          <a:xfrm>
            <a:off x="279878" y="155852"/>
            <a:ext cx="8606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altLang="zh-TW" sz="2100" dirty="0"/>
              <a:t>Summary of MEMS status</a:t>
            </a:r>
            <a:endParaRPr sz="2100" dirty="0"/>
          </a:p>
        </p:txBody>
      </p:sp>
      <p:sp>
        <p:nvSpPr>
          <p:cNvPr id="375" name="Google Shape;375;g1085179eda6_8_90"/>
          <p:cNvSpPr txBox="1"/>
          <p:nvPr/>
        </p:nvSpPr>
        <p:spPr>
          <a:xfrm>
            <a:off x="6911312" y="4791084"/>
            <a:ext cx="76438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Arnold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73;g1045f99b1b9_1_46"/>
          <p:cNvSpPr txBox="1"/>
          <p:nvPr/>
        </p:nvSpPr>
        <p:spPr>
          <a:xfrm>
            <a:off x="450473" y="661811"/>
            <a:ext cx="8673152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43" indent="-285743">
              <a:buSzPts val="1200"/>
              <a:buFont typeface="Arial" panose="020B0604020202020204" pitchFamily="34" charset="0"/>
              <a:buChar char="•"/>
            </a:pPr>
            <a:r>
              <a:rPr lang="zh-TW" altLang="en-US" sz="1050" dirty="0"/>
              <a:t>盤點手邊</a:t>
            </a:r>
            <a:r>
              <a:rPr lang="en-US" altLang="zh-TW" sz="1050" dirty="0"/>
              <a:t>MEMS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620910"/>
              </p:ext>
            </p:extLst>
          </p:nvPr>
        </p:nvGraphicFramePr>
        <p:xfrm>
          <a:off x="450473" y="1922853"/>
          <a:ext cx="8263623" cy="2669250"/>
        </p:xfrm>
        <a:graphic>
          <a:graphicData uri="http://schemas.openxmlformats.org/drawingml/2006/table">
            <a:tbl>
              <a:tblPr firstRow="1" bandRow="1">
                <a:tableStyleId>{2EA70909-C05B-4E78-BDA7-67CB0F71E954}</a:tableStyleId>
              </a:tblPr>
              <a:tblGrid>
                <a:gridCol w="287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0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960">
                <a:tc>
                  <a:txBody>
                    <a:bodyPr/>
                    <a:lstStyle/>
                    <a:p>
                      <a:pPr algn="ctr"/>
                      <a:endParaRPr lang="zh-TW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Item</a:t>
                      </a:r>
                      <a:endParaRPr lang="zh-TW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Description</a:t>
                      </a:r>
                      <a:endParaRPr lang="zh-TW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Remark</a:t>
                      </a:r>
                      <a:endParaRPr lang="zh-TW" alt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3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1</a:t>
                      </a:r>
                      <a:endParaRPr lang="zh-TW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/>
                        <a:t>正反掃不匹配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/>
                        <a:t>正掃影像與反掃影像現象不一致</a:t>
                      </a:r>
                      <a:endParaRPr lang="en-US" altLang="zh-TW" sz="1000" dirty="0"/>
                    </a:p>
                    <a:p>
                      <a:pPr algn="ctr"/>
                      <a:r>
                        <a:rPr lang="en-US" altLang="zh-TW" sz="1000" dirty="0"/>
                        <a:t>(S50212)</a:t>
                      </a:r>
                      <a:endParaRPr lang="zh-TW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/>
                        <a:t>參考後頁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3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2</a:t>
                      </a:r>
                      <a:endParaRPr lang="zh-TW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/>
                        <a:t>掃描線異常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/>
                        <a:t>掃描線異常，鎖附狀態有可能會影響掃描線正常與異常</a:t>
                      </a:r>
                      <a:endParaRPr lang="en-US" altLang="zh-TW" sz="1000" dirty="0"/>
                    </a:p>
                    <a:p>
                      <a:pPr algn="ctr"/>
                      <a:r>
                        <a:rPr lang="en-US" altLang="zh-TW" sz="1000" dirty="0"/>
                        <a:t>(S50191/ S50192)</a:t>
                      </a:r>
                      <a:endParaRPr lang="zh-TW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3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3</a:t>
                      </a:r>
                      <a:endParaRPr lang="zh-TW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/>
                        <a:t>晶片脫落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/>
                        <a:t>有一片</a:t>
                      </a:r>
                      <a:r>
                        <a:rPr lang="en-US" altLang="zh-TW" sz="1000" dirty="0"/>
                        <a:t>MEMS</a:t>
                      </a:r>
                      <a:r>
                        <a:rPr lang="zh-TW" altLang="en-US" sz="1000" dirty="0"/>
                        <a:t>晶片脫落</a:t>
                      </a:r>
                      <a:endParaRPr lang="en-US" altLang="zh-TW" sz="1000" dirty="0"/>
                    </a:p>
                    <a:p>
                      <a:pPr algn="ctr"/>
                      <a:r>
                        <a:rPr lang="en-US" altLang="zh-TW" sz="1000" dirty="0"/>
                        <a:t>(S50207)</a:t>
                      </a:r>
                      <a:endParaRPr lang="zh-TW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54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/>
                        <a:t>4</a:t>
                      </a:r>
                      <a:endParaRPr lang="zh-TW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/>
                        <a:t>偏移過大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/>
                        <a:t>正常組裝，但</a:t>
                      </a:r>
                      <a:r>
                        <a:rPr lang="en-US" altLang="zh-TW" sz="1000" dirty="0"/>
                        <a:t>0V</a:t>
                      </a:r>
                      <a:r>
                        <a:rPr lang="zh-TW" altLang="en-US" sz="1000" dirty="0"/>
                        <a:t>時之</a:t>
                      </a:r>
                      <a:r>
                        <a:rPr lang="en-US" altLang="zh-TW" sz="1000" dirty="0"/>
                        <a:t>MEMS</a:t>
                      </a:r>
                      <a:r>
                        <a:rPr lang="zh-TW" altLang="en-US" sz="1000" dirty="0"/>
                        <a:t>中心角度與其他</a:t>
                      </a:r>
                      <a:r>
                        <a:rPr lang="en-US" altLang="zh-TW" sz="1000" dirty="0"/>
                        <a:t>MEMS</a:t>
                      </a:r>
                      <a:r>
                        <a:rPr lang="zh-TW" altLang="en-US" sz="1000" dirty="0"/>
                        <a:t>中心角度差異較大 </a:t>
                      </a:r>
                      <a:endParaRPr lang="en-US" altLang="zh-TW" sz="1000" dirty="0"/>
                    </a:p>
                    <a:p>
                      <a:pPr algn="ctr"/>
                      <a:r>
                        <a:rPr lang="en-US" altLang="zh-TW" sz="1000" dirty="0"/>
                        <a:t>(S50200)</a:t>
                      </a:r>
                      <a:endParaRPr lang="zh-TW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r="24838"/>
          <a:stretch/>
        </p:blipFill>
        <p:spPr>
          <a:xfrm rot="5400000">
            <a:off x="7294620" y="2858352"/>
            <a:ext cx="623213" cy="62321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3" t="33599" r="35292" b="35059"/>
          <a:stretch/>
        </p:blipFill>
        <p:spPr>
          <a:xfrm rot="5400000">
            <a:off x="7293501" y="3541594"/>
            <a:ext cx="624331" cy="624331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506520"/>
              </p:ext>
            </p:extLst>
          </p:nvPr>
        </p:nvGraphicFramePr>
        <p:xfrm>
          <a:off x="450473" y="912643"/>
          <a:ext cx="6051232" cy="609600"/>
        </p:xfrm>
        <a:graphic>
          <a:graphicData uri="http://schemas.openxmlformats.org/drawingml/2006/table">
            <a:tbl>
              <a:tblPr firstRow="1" firstCol="1" bandRow="1">
                <a:tableStyleId>{2EA70909-C05B-4E78-BDA7-67CB0F71E954}</a:tableStyleId>
              </a:tblPr>
              <a:tblGrid>
                <a:gridCol w="1369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3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0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MiiS</a:t>
                      </a:r>
                      <a:r>
                        <a:rPr lang="en-US" altLang="zh-TW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zh-TW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料號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32.5200S41857.A</a:t>
                      </a:r>
                      <a:endParaRPr lang="zh-TW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32.5100S41857.A</a:t>
                      </a:r>
                      <a:endParaRPr lang="zh-TW" altLang="zh-TW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流水</a:t>
                      </a:r>
                      <a:r>
                        <a:rPr lang="zh-TW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號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S5XXXX</a:t>
                      </a:r>
                      <a:endParaRPr lang="zh-TW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S46177</a:t>
                      </a:r>
                      <a:r>
                        <a:rPr lang="zh-TW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…</a:t>
                      </a: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S41870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zh-TW" alt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附</a:t>
                      </a:r>
                      <a:r>
                        <a:rPr lang="zh-TW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表</a:t>
                      </a: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12pcs)</a:t>
                      </a:r>
                      <a:endParaRPr lang="zh-TW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S4XXXX</a:t>
                      </a:r>
                      <a:endParaRPr lang="zh-TW"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zh-TW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剩餘</a:t>
                      </a: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MEMS)</a:t>
                      </a:r>
                      <a:endParaRPr lang="zh-TW"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說明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出廠時便是</a:t>
                      </a: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Wedge-plate</a:t>
                      </a:r>
                      <a:endParaRPr lang="zh-TW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Flat-plate</a:t>
                      </a:r>
                      <a:r>
                        <a:rPr lang="zh-TW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重工成</a:t>
                      </a: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Wedge plate</a:t>
                      </a:r>
                      <a:endParaRPr lang="zh-TW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Flat-plate</a:t>
                      </a:r>
                      <a:endParaRPr lang="zh-TW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450473" y="1668937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3" indent="-285743">
              <a:buSzPts val="1200"/>
              <a:buFont typeface="Arial" panose="020B0604020202020204" pitchFamily="34" charset="0"/>
              <a:buChar char="•"/>
            </a:pPr>
            <a:r>
              <a:rPr lang="zh-TW" altLang="en-US" sz="1050" dirty="0"/>
              <a:t>整理目前遇到之</a:t>
            </a:r>
            <a:r>
              <a:rPr lang="en-US" altLang="zh-TW" sz="1050" dirty="0"/>
              <a:t>Issue</a:t>
            </a:r>
          </a:p>
        </p:txBody>
      </p:sp>
    </p:spTree>
    <p:extLst>
      <p:ext uri="{BB962C8B-B14F-4D97-AF65-F5344CB8AC3E}">
        <p14:creationId xmlns:p14="http://schemas.microsoft.com/office/powerpoint/2010/main" val="1587428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443552" y="3393329"/>
            <a:ext cx="5465928" cy="1296000"/>
          </a:xfrm>
          <a:prstGeom prst="roundRect">
            <a:avLst>
              <a:gd name="adj" fmla="val 523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3" name="Google Shape;363;g1085179eda6_8_90"/>
          <p:cNvSpPr txBox="1">
            <a:spLocks noGrp="1"/>
          </p:cNvSpPr>
          <p:nvPr>
            <p:ph type="title"/>
          </p:nvPr>
        </p:nvSpPr>
        <p:spPr>
          <a:xfrm>
            <a:off x="279878" y="155852"/>
            <a:ext cx="8606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altLang="zh-TW" sz="2100" dirty="0"/>
              <a:t>MEMS</a:t>
            </a:r>
            <a:r>
              <a:rPr lang="zh-TW" altLang="en-US" sz="2100" dirty="0"/>
              <a:t> 正反掃不匹配確認</a:t>
            </a:r>
            <a:endParaRPr sz="2100" dirty="0"/>
          </a:p>
        </p:txBody>
      </p:sp>
      <p:sp>
        <p:nvSpPr>
          <p:cNvPr id="375" name="Google Shape;375;g1085179eda6_8_90"/>
          <p:cNvSpPr txBox="1"/>
          <p:nvPr/>
        </p:nvSpPr>
        <p:spPr>
          <a:xfrm>
            <a:off x="6911312" y="4791084"/>
            <a:ext cx="76438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Arnold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5" y="812758"/>
            <a:ext cx="2571750" cy="1260000"/>
          </a:xfrm>
          <a:prstGeom prst="rect">
            <a:avLst/>
          </a:prstGeom>
        </p:spPr>
      </p:pic>
      <p:pic>
        <p:nvPicPr>
          <p:cNvPr id="7" name="圖片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5" y="2102046"/>
            <a:ext cx="2571750" cy="1260000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>
            <a:off x="1774209" y="809135"/>
            <a:ext cx="0" cy="2556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1794680" y="809135"/>
            <a:ext cx="0" cy="2556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508805" y="591554"/>
            <a:ext cx="2571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dirty="0"/>
              <a:t>機台</a:t>
            </a:r>
            <a:r>
              <a:rPr lang="en-US" altLang="zh-TW" sz="1100" dirty="0"/>
              <a:t>No23 MEMS50208</a:t>
            </a:r>
            <a:r>
              <a:rPr lang="zh-TW" altLang="en-US" sz="1100" dirty="0"/>
              <a:t> </a:t>
            </a:r>
            <a:r>
              <a:rPr lang="en-US" altLang="zh-TW" sz="1100" dirty="0"/>
              <a:t>(wedge plate)</a:t>
            </a:r>
            <a:endParaRPr lang="zh-TW" altLang="en-US" sz="1100" dirty="0"/>
          </a:p>
        </p:txBody>
      </p:sp>
      <p:cxnSp>
        <p:nvCxnSpPr>
          <p:cNvPr id="4" name="直線單箭頭接點 3"/>
          <p:cNvCxnSpPr/>
          <p:nvPr/>
        </p:nvCxnSpPr>
        <p:spPr>
          <a:xfrm flipH="1">
            <a:off x="1542197" y="1410420"/>
            <a:ext cx="232012" cy="25248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923143" y="1610895"/>
            <a:ext cx="66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</a:rPr>
              <a:t>(252, 483)</a:t>
            </a:r>
            <a:endParaRPr lang="zh-TW" altLang="en-US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>
            <a:off x="1798097" y="2696885"/>
            <a:ext cx="232012" cy="25248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1886592" y="2949368"/>
            <a:ext cx="66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</a:rPr>
              <a:t>(255, 481)</a:t>
            </a:r>
            <a:endParaRPr lang="zh-TW" altLang="en-US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1699146" y="2249756"/>
            <a:ext cx="232012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1952911" y="2134340"/>
            <a:ext cx="9284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dirty="0">
                <a:solidFill>
                  <a:srgbClr val="FFFF00"/>
                </a:solidFill>
              </a:rPr>
              <a:t>X</a:t>
            </a:r>
            <a:r>
              <a:rPr lang="zh-TW" altLang="en-US" sz="900" dirty="0">
                <a:solidFill>
                  <a:srgbClr val="FFFF00"/>
                </a:solidFill>
              </a:rPr>
              <a:t> </a:t>
            </a:r>
            <a:r>
              <a:rPr lang="en-US" altLang="zh-TW" sz="900" dirty="0">
                <a:solidFill>
                  <a:srgbClr val="FFFF00"/>
                </a:solidFill>
              </a:rPr>
              <a:t>shift 3 pixels</a:t>
            </a:r>
            <a:endParaRPr lang="zh-TW" altLang="en-US" sz="900" dirty="0">
              <a:solidFill>
                <a:srgbClr val="FFFF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279861" y="588717"/>
            <a:ext cx="25619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dirty="0"/>
              <a:t>機台</a:t>
            </a:r>
            <a:r>
              <a:rPr lang="en-US" altLang="zh-TW" sz="1100" dirty="0"/>
              <a:t>No23 MEMS47354 (flat plate)</a:t>
            </a:r>
            <a:endParaRPr lang="zh-TW" altLang="en-US" sz="1100" dirty="0"/>
          </a:p>
        </p:txBody>
      </p:sp>
      <p:pic>
        <p:nvPicPr>
          <p:cNvPr id="15" name="圖片 1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809921"/>
            <a:ext cx="2571750" cy="1260000"/>
          </a:xfrm>
          <a:prstGeom prst="rect">
            <a:avLst/>
          </a:prstGeom>
        </p:spPr>
      </p:pic>
      <p:pic>
        <p:nvPicPr>
          <p:cNvPr id="16" name="圖片 1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2099209"/>
            <a:ext cx="2571750" cy="1260000"/>
          </a:xfrm>
          <a:prstGeom prst="rect">
            <a:avLst/>
          </a:prstGeom>
        </p:spPr>
      </p:pic>
      <p:cxnSp>
        <p:nvCxnSpPr>
          <p:cNvPr id="22" name="直線接點 21"/>
          <p:cNvCxnSpPr/>
          <p:nvPr/>
        </p:nvCxnSpPr>
        <p:spPr>
          <a:xfrm>
            <a:off x="4503761" y="811527"/>
            <a:ext cx="0" cy="2556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4524232" y="812640"/>
            <a:ext cx="0" cy="2556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H="1">
            <a:off x="4271749" y="1489471"/>
            <a:ext cx="232012" cy="25248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3652695" y="1689946"/>
            <a:ext cx="66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</a:rPr>
              <a:t>(252, 483)</a:t>
            </a:r>
            <a:endParaRPr lang="zh-TW" altLang="en-US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6" name="直線單箭頭接點 25"/>
          <p:cNvCxnSpPr/>
          <p:nvPr/>
        </p:nvCxnSpPr>
        <p:spPr>
          <a:xfrm>
            <a:off x="4527649" y="2694048"/>
            <a:ext cx="232012" cy="25248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4616144" y="2946531"/>
            <a:ext cx="668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</a:rPr>
              <a:t>(255, 481)</a:t>
            </a:r>
            <a:endParaRPr lang="zh-TW" altLang="en-US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8" name="直線單箭頭接點 27"/>
          <p:cNvCxnSpPr/>
          <p:nvPr/>
        </p:nvCxnSpPr>
        <p:spPr>
          <a:xfrm>
            <a:off x="4428697" y="2246919"/>
            <a:ext cx="232012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4682463" y="2131503"/>
            <a:ext cx="9284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dirty="0">
                <a:solidFill>
                  <a:srgbClr val="FFFF00"/>
                </a:solidFill>
              </a:rPr>
              <a:t>X</a:t>
            </a:r>
            <a:r>
              <a:rPr lang="zh-TW" altLang="en-US" sz="900" dirty="0">
                <a:solidFill>
                  <a:srgbClr val="FFFF00"/>
                </a:solidFill>
              </a:rPr>
              <a:t> </a:t>
            </a:r>
            <a:r>
              <a:rPr lang="en-US" altLang="zh-TW" sz="900" dirty="0">
                <a:solidFill>
                  <a:srgbClr val="FFFF00"/>
                </a:solidFill>
              </a:rPr>
              <a:t>shift 3 pixels</a:t>
            </a:r>
            <a:endParaRPr lang="zh-TW" altLang="en-US" sz="900" dirty="0">
              <a:solidFill>
                <a:srgbClr val="FFFF00"/>
              </a:solidFill>
            </a:endParaRPr>
          </a:p>
        </p:txBody>
      </p:sp>
      <p:pic>
        <p:nvPicPr>
          <p:cNvPr id="20" name="圖片 19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3" y="3415282"/>
            <a:ext cx="2571750" cy="1260000"/>
          </a:xfrm>
          <a:prstGeom prst="rect">
            <a:avLst/>
          </a:prstGeom>
        </p:spPr>
      </p:pic>
      <p:pic>
        <p:nvPicPr>
          <p:cNvPr id="21" name="圖片 20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3412043"/>
            <a:ext cx="2571750" cy="1260000"/>
          </a:xfrm>
          <a:prstGeom prst="rect">
            <a:avLst/>
          </a:prstGeom>
        </p:spPr>
      </p:pic>
      <p:pic>
        <p:nvPicPr>
          <p:cNvPr id="31" name="圖片 30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90" y="813052"/>
            <a:ext cx="2571750" cy="1260000"/>
          </a:xfrm>
          <a:prstGeom prst="rect">
            <a:avLst/>
          </a:prstGeom>
        </p:spPr>
      </p:pic>
      <p:pic>
        <p:nvPicPr>
          <p:cNvPr id="352" name="圖片 351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90" y="2099209"/>
            <a:ext cx="2571750" cy="1260000"/>
          </a:xfrm>
          <a:prstGeom prst="rect">
            <a:avLst/>
          </a:prstGeom>
        </p:spPr>
      </p:pic>
      <p:cxnSp>
        <p:nvCxnSpPr>
          <p:cNvPr id="354" name="直線單箭頭接點 353"/>
          <p:cNvCxnSpPr/>
          <p:nvPr/>
        </p:nvCxnSpPr>
        <p:spPr>
          <a:xfrm flipH="1">
            <a:off x="7554036" y="1037230"/>
            <a:ext cx="121657" cy="27977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H="1">
            <a:off x="7779274" y="1047251"/>
            <a:ext cx="121657" cy="27977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H="1">
            <a:off x="7987219" y="991010"/>
            <a:ext cx="121657" cy="27977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 flipH="1">
            <a:off x="8203234" y="897340"/>
            <a:ext cx="121657" cy="27977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5" name="圖片 354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90" y="3412043"/>
            <a:ext cx="2571750" cy="1260000"/>
          </a:xfrm>
          <a:prstGeom prst="rect">
            <a:avLst/>
          </a:prstGeom>
        </p:spPr>
      </p:pic>
      <p:cxnSp>
        <p:nvCxnSpPr>
          <p:cNvPr id="42" name="直線接點 41"/>
          <p:cNvCxnSpPr/>
          <p:nvPr/>
        </p:nvCxnSpPr>
        <p:spPr>
          <a:xfrm>
            <a:off x="7547211" y="809465"/>
            <a:ext cx="0" cy="2556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7786098" y="809465"/>
            <a:ext cx="0" cy="2556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/>
          <p:nvPr/>
        </p:nvCxnSpPr>
        <p:spPr>
          <a:xfrm>
            <a:off x="7993505" y="809465"/>
            <a:ext cx="0" cy="2556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>
            <a:off x="8205975" y="809465"/>
            <a:ext cx="0" cy="2556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/>
          <p:nvPr/>
        </p:nvCxnSpPr>
        <p:spPr>
          <a:xfrm>
            <a:off x="7425662" y="2754392"/>
            <a:ext cx="232012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/>
          <p:cNvSpPr txBox="1"/>
          <p:nvPr/>
        </p:nvSpPr>
        <p:spPr>
          <a:xfrm>
            <a:off x="6552200" y="2830294"/>
            <a:ext cx="92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dirty="0">
                <a:solidFill>
                  <a:srgbClr val="FFFF00"/>
                </a:solidFill>
              </a:rPr>
              <a:t>X</a:t>
            </a:r>
            <a:r>
              <a:rPr lang="zh-TW" altLang="en-US" sz="900" dirty="0">
                <a:solidFill>
                  <a:srgbClr val="FFFF00"/>
                </a:solidFill>
              </a:rPr>
              <a:t> </a:t>
            </a:r>
            <a:r>
              <a:rPr lang="en-US" altLang="zh-TW" sz="900" dirty="0">
                <a:solidFill>
                  <a:srgbClr val="FFFF00"/>
                </a:solidFill>
              </a:rPr>
              <a:t>shift</a:t>
            </a:r>
          </a:p>
          <a:p>
            <a:pPr algn="ctr"/>
            <a:r>
              <a:rPr lang="en-US" altLang="zh-TW" sz="900" dirty="0">
                <a:solidFill>
                  <a:srgbClr val="FFFF00"/>
                </a:solidFill>
              </a:rPr>
              <a:t>(pixels)</a:t>
            </a:r>
            <a:endParaRPr lang="zh-TW" altLang="en-US" sz="900" dirty="0">
              <a:solidFill>
                <a:srgbClr val="FFFF00"/>
              </a:solidFill>
            </a:endParaRPr>
          </a:p>
        </p:txBody>
      </p:sp>
      <p:sp>
        <p:nvSpPr>
          <p:cNvPr id="356" name="矩形 355"/>
          <p:cNvSpPr/>
          <p:nvPr/>
        </p:nvSpPr>
        <p:spPr>
          <a:xfrm>
            <a:off x="7388114" y="2732731"/>
            <a:ext cx="4026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900" dirty="0">
                <a:solidFill>
                  <a:srgbClr val="FFFF00"/>
                </a:solidFill>
              </a:rPr>
              <a:t>4 </a:t>
            </a:r>
            <a:r>
              <a:rPr lang="en-US" altLang="zh-TW" sz="900" dirty="0" err="1">
                <a:solidFill>
                  <a:srgbClr val="FFFF00"/>
                </a:solidFill>
              </a:rPr>
              <a:t>px</a:t>
            </a:r>
            <a:endParaRPr lang="zh-TW" altLang="en-US" sz="900" dirty="0">
              <a:solidFill>
                <a:srgbClr val="FFFF00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565522" y="2923193"/>
            <a:ext cx="4411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900" dirty="0">
                <a:solidFill>
                  <a:srgbClr val="FFFF00"/>
                </a:solidFill>
              </a:rPr>
              <a:t>-3 </a:t>
            </a:r>
            <a:r>
              <a:rPr lang="en-US" altLang="zh-TW" sz="900" dirty="0" err="1">
                <a:solidFill>
                  <a:srgbClr val="FFFF00"/>
                </a:solidFill>
              </a:rPr>
              <a:t>px</a:t>
            </a:r>
            <a:endParaRPr lang="zh-TW" altLang="en-US" sz="900" dirty="0">
              <a:solidFill>
                <a:srgbClr val="FFFF00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818624" y="3004980"/>
            <a:ext cx="4026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900" dirty="0">
                <a:solidFill>
                  <a:srgbClr val="FFFF00"/>
                </a:solidFill>
              </a:rPr>
              <a:t>0 </a:t>
            </a:r>
            <a:r>
              <a:rPr lang="en-US" altLang="zh-TW" sz="900" dirty="0" err="1">
                <a:solidFill>
                  <a:srgbClr val="FFFF00"/>
                </a:solidFill>
              </a:rPr>
              <a:t>px</a:t>
            </a:r>
            <a:endParaRPr lang="zh-TW" altLang="en-US" sz="900" dirty="0">
              <a:solidFill>
                <a:srgbClr val="FFFF00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034639" y="3174988"/>
            <a:ext cx="4026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900" dirty="0">
                <a:solidFill>
                  <a:srgbClr val="FFFF00"/>
                </a:solidFill>
              </a:rPr>
              <a:t>9 </a:t>
            </a:r>
            <a:r>
              <a:rPr lang="en-US" altLang="zh-TW" sz="900" dirty="0" err="1">
                <a:solidFill>
                  <a:srgbClr val="FFFF00"/>
                </a:solidFill>
              </a:rPr>
              <a:t>px</a:t>
            </a:r>
            <a:endParaRPr lang="zh-TW" altLang="en-US" sz="900" dirty="0">
              <a:solidFill>
                <a:srgbClr val="FFFF00"/>
              </a:solidFill>
            </a:endParaRPr>
          </a:p>
        </p:txBody>
      </p:sp>
      <p:cxnSp>
        <p:nvCxnSpPr>
          <p:cNvPr id="52" name="直線單箭頭接點 51"/>
          <p:cNvCxnSpPr/>
          <p:nvPr/>
        </p:nvCxnSpPr>
        <p:spPr>
          <a:xfrm>
            <a:off x="7676699" y="2938857"/>
            <a:ext cx="232012" cy="0"/>
          </a:xfrm>
          <a:prstGeom prst="straightConnector1">
            <a:avLst/>
          </a:prstGeom>
          <a:ln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/>
          <p:nvPr/>
        </p:nvCxnSpPr>
        <p:spPr>
          <a:xfrm>
            <a:off x="8072202" y="3226922"/>
            <a:ext cx="36000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/>
          <p:cNvSpPr txBox="1"/>
          <p:nvPr/>
        </p:nvSpPr>
        <p:spPr>
          <a:xfrm>
            <a:off x="6073891" y="588717"/>
            <a:ext cx="2565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/>
              <a:t>機台</a:t>
            </a:r>
            <a:r>
              <a:rPr lang="en-US" altLang="zh-TW" sz="1100" dirty="0"/>
              <a:t>No25 </a:t>
            </a:r>
            <a:r>
              <a:rPr lang="en-US" altLang="zh-TW" sz="1100" dirty="0">
                <a:solidFill>
                  <a:srgbClr val="FF0000"/>
                </a:solidFill>
              </a:rPr>
              <a:t>MEMS50212</a:t>
            </a:r>
            <a:r>
              <a:rPr lang="en-US" altLang="zh-TW" sz="1100" dirty="0"/>
              <a:t> (wedge plate)</a:t>
            </a:r>
            <a:endParaRPr lang="zh-TW" altLang="en-US" sz="1100" dirty="0"/>
          </a:p>
        </p:txBody>
      </p:sp>
      <p:sp>
        <p:nvSpPr>
          <p:cNvPr id="357" name="文字方塊 356"/>
          <p:cNvSpPr txBox="1"/>
          <p:nvPr/>
        </p:nvSpPr>
        <p:spPr>
          <a:xfrm>
            <a:off x="513282" y="806397"/>
            <a:ext cx="9414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dirty="0">
                <a:solidFill>
                  <a:schemeClr val="bg1"/>
                </a:solidFill>
              </a:rPr>
              <a:t>Forward Scan</a:t>
            </a:r>
            <a:endParaRPr lang="zh-TW" altLang="en-US" sz="900" dirty="0">
              <a:solidFill>
                <a:schemeClr val="bg1"/>
              </a:solidFill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513282" y="2087135"/>
            <a:ext cx="9414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dirty="0">
                <a:solidFill>
                  <a:schemeClr val="bg1"/>
                </a:solidFill>
              </a:rPr>
              <a:t>Reverse Scan</a:t>
            </a:r>
            <a:endParaRPr lang="zh-TW" altLang="en-US" sz="900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206226" y="4381892"/>
            <a:ext cx="3940579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/>
              <a:t>正常的</a:t>
            </a:r>
            <a:r>
              <a:rPr lang="en-US" altLang="zh-TW" sz="1000" dirty="0"/>
              <a:t>MEMS</a:t>
            </a:r>
            <a:r>
              <a:rPr lang="zh-TW" altLang="en-US" sz="1000" dirty="0"/>
              <a:t>，在</a:t>
            </a:r>
            <a:r>
              <a:rPr lang="en-US" altLang="zh-TW" sz="1000" dirty="0"/>
              <a:t>Wedge</a:t>
            </a:r>
            <a:r>
              <a:rPr lang="zh-TW" altLang="en-US" sz="1000" dirty="0"/>
              <a:t>或</a:t>
            </a:r>
            <a:r>
              <a:rPr lang="en-US" altLang="zh-TW" sz="1000" dirty="0"/>
              <a:t>Flat</a:t>
            </a:r>
            <a:r>
              <a:rPr lang="zh-TW" altLang="en-US" sz="1000" dirty="0"/>
              <a:t>，正</a:t>
            </a:r>
            <a:r>
              <a:rPr lang="en-US" altLang="zh-TW" sz="1000" dirty="0"/>
              <a:t>/</a:t>
            </a:r>
            <a:r>
              <a:rPr lang="zh-TW" altLang="en-US" sz="1000" dirty="0"/>
              <a:t>反掃偏移的方向及位移量一致</a:t>
            </a:r>
          </a:p>
        </p:txBody>
      </p:sp>
      <p:sp>
        <p:nvSpPr>
          <p:cNvPr id="55" name="文字方塊 54"/>
          <p:cNvSpPr txBox="1"/>
          <p:nvPr/>
        </p:nvSpPr>
        <p:spPr>
          <a:xfrm>
            <a:off x="6138586" y="4385538"/>
            <a:ext cx="2484000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" dirty="0"/>
              <a:t>不正常的</a:t>
            </a:r>
            <a:r>
              <a:rPr lang="en-US" altLang="zh-TW" sz="1000" dirty="0"/>
              <a:t>MEMS</a:t>
            </a:r>
            <a:r>
              <a:rPr lang="zh-TW" altLang="en-US" sz="1000" dirty="0"/>
              <a:t>，在某些位置會忽左忽右</a:t>
            </a:r>
          </a:p>
        </p:txBody>
      </p:sp>
    </p:spTree>
    <p:extLst>
      <p:ext uri="{BB962C8B-B14F-4D97-AF65-F5344CB8AC3E}">
        <p14:creationId xmlns:p14="http://schemas.microsoft.com/office/powerpoint/2010/main" val="2050184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85179eda6_8_90"/>
          <p:cNvSpPr txBox="1">
            <a:spLocks noGrp="1"/>
          </p:cNvSpPr>
          <p:nvPr>
            <p:ph type="title"/>
          </p:nvPr>
        </p:nvSpPr>
        <p:spPr>
          <a:xfrm>
            <a:off x="279878" y="155852"/>
            <a:ext cx="86067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altLang="zh-TW" sz="2100" dirty="0"/>
              <a:t>MEMS</a:t>
            </a:r>
            <a:r>
              <a:rPr lang="zh-TW" altLang="en-US" sz="2100" dirty="0"/>
              <a:t> </a:t>
            </a:r>
            <a:r>
              <a:rPr lang="en-US" altLang="zh-TW" sz="2100" dirty="0"/>
              <a:t>shifting check</a:t>
            </a:r>
            <a:r>
              <a:rPr lang="zh-TW" altLang="en-US" sz="2100" dirty="0"/>
              <a:t> </a:t>
            </a:r>
            <a:r>
              <a:rPr lang="en-US" altLang="zh-TW" sz="2100" dirty="0"/>
              <a:t>– Crossing check</a:t>
            </a:r>
            <a:endParaRPr sz="2100" dirty="0"/>
          </a:p>
        </p:txBody>
      </p:sp>
      <p:sp>
        <p:nvSpPr>
          <p:cNvPr id="375" name="Google Shape;375;g1085179eda6_8_90"/>
          <p:cNvSpPr txBox="1"/>
          <p:nvPr/>
        </p:nvSpPr>
        <p:spPr>
          <a:xfrm>
            <a:off x="6911312" y="4791084"/>
            <a:ext cx="76438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Arnold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03109"/>
              </p:ext>
            </p:extLst>
          </p:nvPr>
        </p:nvGraphicFramePr>
        <p:xfrm>
          <a:off x="279878" y="1031069"/>
          <a:ext cx="8502353" cy="3575052"/>
        </p:xfrm>
        <a:graphic>
          <a:graphicData uri="http://schemas.openxmlformats.org/drawingml/2006/table">
            <a:tbl>
              <a:tblPr firstRow="1" bandRow="1">
                <a:tableStyleId>{2EA70909-C05B-4E78-BDA7-67CB0F71E954}</a:tableStyleId>
              </a:tblPr>
              <a:tblGrid>
                <a:gridCol w="1241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0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/>
                        <a:t>機台</a:t>
                      </a:r>
                      <a:r>
                        <a:rPr lang="en-US" altLang="zh-TW" sz="1200" dirty="0"/>
                        <a:t>No23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/>
                        <a:t>機台</a:t>
                      </a:r>
                      <a:r>
                        <a:rPr lang="en-US" altLang="zh-TW" sz="1200" dirty="0"/>
                        <a:t>No25</a:t>
                      </a:r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036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/>
                        <a:t>S50208</a:t>
                      </a:r>
                    </a:p>
                    <a:p>
                      <a:pPr algn="ctr"/>
                      <a:r>
                        <a:rPr lang="en-US" altLang="zh-TW" sz="1200" dirty="0"/>
                        <a:t>(</a:t>
                      </a:r>
                      <a:r>
                        <a:rPr lang="zh-TW" altLang="en-US" sz="1200" dirty="0"/>
                        <a:t>正常</a:t>
                      </a:r>
                      <a:r>
                        <a:rPr lang="en-US" altLang="zh-TW" sz="1200" dirty="0"/>
                        <a:t>MEMS)</a:t>
                      </a:r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036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/>
                        <a:t>S50212</a:t>
                      </a:r>
                    </a:p>
                    <a:p>
                      <a:pPr algn="ctr"/>
                      <a:r>
                        <a:rPr lang="en-US" altLang="zh-TW" sz="1200" dirty="0"/>
                        <a:t>(</a:t>
                      </a:r>
                      <a:r>
                        <a:rPr lang="zh-TW" altLang="en-US" sz="1200" dirty="0"/>
                        <a:t>不正常</a:t>
                      </a:r>
                      <a:r>
                        <a:rPr lang="en-US" altLang="zh-TW" sz="1200" dirty="0"/>
                        <a:t>MEMS)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5" name="圖片 5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66" y="1320349"/>
            <a:ext cx="3240000" cy="1620000"/>
          </a:xfrm>
          <a:prstGeom prst="rect">
            <a:avLst/>
          </a:prstGeom>
        </p:spPr>
      </p:pic>
      <p:pic>
        <p:nvPicPr>
          <p:cNvPr id="56" name="圖片 5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86" y="2968542"/>
            <a:ext cx="3240000" cy="1620000"/>
          </a:xfrm>
          <a:prstGeom prst="rect">
            <a:avLst/>
          </a:prstGeom>
        </p:spPr>
      </p:pic>
      <p:pic>
        <p:nvPicPr>
          <p:cNvPr id="8" name="圖片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86" y="1320349"/>
            <a:ext cx="3240000" cy="1620000"/>
          </a:xfrm>
          <a:prstGeom prst="rect">
            <a:avLst/>
          </a:prstGeom>
        </p:spPr>
      </p:pic>
      <p:pic>
        <p:nvPicPr>
          <p:cNvPr id="10" name="圖片 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66" y="2968542"/>
            <a:ext cx="3240000" cy="1620000"/>
          </a:xfrm>
          <a:prstGeom prst="rect">
            <a:avLst/>
          </a:prstGeom>
        </p:spPr>
      </p:pic>
      <p:sp>
        <p:nvSpPr>
          <p:cNvPr id="57" name="Google Shape;273;g1045f99b1b9_1_46"/>
          <p:cNvSpPr txBox="1"/>
          <p:nvPr/>
        </p:nvSpPr>
        <p:spPr>
          <a:xfrm>
            <a:off x="197893" y="594931"/>
            <a:ext cx="8673152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43" indent="-285743">
              <a:buSzPts val="1200"/>
              <a:buFont typeface="Arial" panose="020B0604020202020204" pitchFamily="34" charset="0"/>
              <a:buChar char="•"/>
            </a:pPr>
            <a:r>
              <a:rPr lang="zh-TW" altLang="en-US" sz="1050" dirty="0"/>
              <a:t>交叉比對，掃描不均衡的狀態跟著</a:t>
            </a:r>
            <a:r>
              <a:rPr lang="en-US" altLang="zh-TW" sz="1050" dirty="0"/>
              <a:t>MEMS</a:t>
            </a:r>
            <a:r>
              <a:rPr lang="zh-TW" altLang="en-US" sz="1050" dirty="0"/>
              <a:t>走</a:t>
            </a:r>
            <a:endParaRPr lang="en-US" altLang="zh-TW" sz="1050" dirty="0"/>
          </a:p>
        </p:txBody>
      </p:sp>
    </p:spTree>
    <p:extLst>
      <p:ext uri="{BB962C8B-B14F-4D97-AF65-F5344CB8AC3E}">
        <p14:creationId xmlns:p14="http://schemas.microsoft.com/office/powerpoint/2010/main" val="720611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e347335c6a_0_0"/>
          <p:cNvSpPr txBox="1">
            <a:spLocks noGrp="1"/>
          </p:cNvSpPr>
          <p:nvPr>
            <p:ph type="title"/>
          </p:nvPr>
        </p:nvSpPr>
        <p:spPr>
          <a:xfrm>
            <a:off x="1182688" y="2951100"/>
            <a:ext cx="67785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822" name="Google Shape;822;ge347335c6a_0_0"/>
          <p:cNvSpPr txBox="1">
            <a:spLocks noGrp="1"/>
          </p:cNvSpPr>
          <p:nvPr>
            <p:ph type="subTitle" idx="1"/>
          </p:nvPr>
        </p:nvSpPr>
        <p:spPr>
          <a:xfrm>
            <a:off x="1063650" y="1850400"/>
            <a:ext cx="70167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75" rIns="6840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4000"/>
              <a:buNone/>
            </a:pPr>
            <a:r>
              <a:rPr lang="en-US" altLang="zh-TW" dirty="0"/>
              <a:t>Thanks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6A3DB0B-0A51-4B1B-BF0C-97BD628D0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針對題出問題的各個</a:t>
            </a:r>
            <a:r>
              <a:rPr lang="en-US" altLang="zh-TW" dirty="0"/>
              <a:t>Device </a:t>
            </a:r>
            <a:r>
              <a:rPr lang="zh-TW" altLang="en-US" dirty="0"/>
              <a:t>我們重新進行廠內封測的</a:t>
            </a:r>
            <a:r>
              <a:rPr lang="en-US" altLang="zh-TW" dirty="0"/>
              <a:t>SOP</a:t>
            </a:r>
          </a:p>
          <a:p>
            <a:pPr lvl="1"/>
            <a:r>
              <a:rPr lang="zh-TW" altLang="en-US" dirty="0"/>
              <a:t>外觀全檢</a:t>
            </a:r>
            <a:endParaRPr lang="en-US" altLang="zh-TW" dirty="0"/>
          </a:p>
          <a:p>
            <a:pPr lvl="1"/>
            <a:r>
              <a:rPr lang="en-US" altLang="zh-TW" dirty="0"/>
              <a:t>Wall Test /E-fix Test  (</a:t>
            </a:r>
            <a:r>
              <a:rPr lang="zh-TW" altLang="en-US" dirty="0"/>
              <a:t>功能性檢查</a:t>
            </a:r>
            <a:r>
              <a:rPr lang="en-US" altLang="zh-TW"/>
              <a:t>)</a:t>
            </a:r>
          </a:p>
          <a:p>
            <a:pPr marL="558800" lvl="1" indent="0">
              <a:buNone/>
            </a:pPr>
            <a:endParaRPr lang="en-US" altLang="zh-TW" dirty="0"/>
          </a:p>
          <a:p>
            <a:pPr marL="558800" lvl="1" indent="0">
              <a:buNone/>
            </a:pPr>
            <a:endParaRPr lang="en-US" altLang="zh-TW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59B293B2-55C1-4BEA-A8EE-29F04874F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Feedback from MTI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2295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C000CD6-FD6C-4A4D-A67E-4352B9179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300ED6A-1F80-465E-8D0F-BAE98BEED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S50212</a:t>
            </a:r>
            <a:r>
              <a:rPr lang="zh-TW" altLang="en-US" dirty="0"/>
              <a:t> 外觀正常 </a:t>
            </a:r>
            <a:r>
              <a:rPr lang="en-US" altLang="zh-TW" dirty="0"/>
              <a:t>E</a:t>
            </a:r>
            <a:r>
              <a:rPr lang="zh-TW" altLang="en-US" dirty="0"/>
              <a:t>修復</a:t>
            </a:r>
            <a:r>
              <a:rPr lang="en-US" altLang="zh-TW" dirty="0"/>
              <a:t>OK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85A168C-2B79-4327-99C3-DE35E2BA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37122" y="1074579"/>
            <a:ext cx="4219394" cy="31645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E10BF1-73B0-4D10-A5AB-E0ECEFA16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27424" y="1074580"/>
            <a:ext cx="4219394" cy="3164546"/>
          </a:xfrm>
          <a:prstGeom prst="rect">
            <a:avLst/>
          </a:prstGeom>
        </p:spPr>
      </p:pic>
      <p:sp>
        <p:nvSpPr>
          <p:cNvPr id="8" name="圖說文字: 向左箭號 7">
            <a:extLst>
              <a:ext uri="{FF2B5EF4-FFF2-40B4-BE49-F238E27FC236}">
                <a16:creationId xmlns:a16="http://schemas.microsoft.com/office/drawing/2014/main" id="{A9F4BBB2-4FEB-476C-AD56-2F64D6587E22}"/>
              </a:ext>
            </a:extLst>
          </p:cNvPr>
          <p:cNvSpPr/>
          <p:nvPr/>
        </p:nvSpPr>
        <p:spPr>
          <a:xfrm>
            <a:off x="5955936" y="1225861"/>
            <a:ext cx="2509224" cy="1432560"/>
          </a:xfrm>
          <a:prstGeom prst="leftArrowCallout">
            <a:avLst/>
          </a:prstGeom>
          <a:solidFill>
            <a:srgbClr val="F86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/>
              <a:t>-</a:t>
            </a:r>
            <a:r>
              <a:rPr lang="zh-TW" altLang="en-US" dirty="0"/>
              <a:t> 通過外觀檢測</a:t>
            </a:r>
            <a:endParaRPr lang="en-US" altLang="zh-TW" dirty="0"/>
          </a:p>
          <a:p>
            <a:r>
              <a:rPr lang="en-US" altLang="zh-TW" dirty="0"/>
              <a:t>-</a:t>
            </a:r>
            <a:r>
              <a:rPr lang="zh-TW" altLang="en-US" dirty="0"/>
              <a:t> 通過</a:t>
            </a:r>
            <a:r>
              <a:rPr lang="en-US" altLang="zh-TW" dirty="0"/>
              <a:t>Wall test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-</a:t>
            </a:r>
            <a:r>
              <a:rPr lang="zh-TW" altLang="en-US" dirty="0"/>
              <a:t> 通過 </a:t>
            </a:r>
            <a:r>
              <a:rPr lang="en-US" altLang="zh-TW" dirty="0"/>
              <a:t>E-Fix</a:t>
            </a:r>
          </a:p>
          <a:p>
            <a:endParaRPr lang="en-US" altLang="zh-TW" dirty="0"/>
          </a:p>
          <a:p>
            <a:r>
              <a:rPr lang="en-US" altLang="zh-TW" b="1" dirty="0"/>
              <a:t>S50212</a:t>
            </a:r>
            <a:r>
              <a:rPr lang="zh-TW" altLang="en-US" dirty="0"/>
              <a:t> 已修復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43342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D5CE43C-6D81-46BD-9392-0C3156D87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C311D81-2E6F-4056-B5E9-F943FF70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S50191 Hinge </a:t>
            </a:r>
            <a:r>
              <a:rPr lang="zh-TW" altLang="en-US" dirty="0"/>
              <a:t>斷裂</a:t>
            </a:r>
          </a:p>
        </p:txBody>
      </p:sp>
      <p:pic>
        <p:nvPicPr>
          <p:cNvPr id="5" name="圖片 4" descr="一張含有 室內, 相機鏡頭 的圖片&#10;&#10;自動產生的描述">
            <a:extLst>
              <a:ext uri="{FF2B5EF4-FFF2-40B4-BE49-F238E27FC236}">
                <a16:creationId xmlns:a16="http://schemas.microsoft.com/office/drawing/2014/main" id="{EA438EA2-62BB-4A34-872A-931119577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15283" y="1094556"/>
            <a:ext cx="4122271" cy="3091703"/>
          </a:xfrm>
          <a:prstGeom prst="rect">
            <a:avLst/>
          </a:prstGeom>
        </p:spPr>
      </p:pic>
      <p:pic>
        <p:nvPicPr>
          <p:cNvPr id="7" name="圖片 6" descr="一張含有 時鐘 的圖片&#10;&#10;自動產生的描述">
            <a:extLst>
              <a:ext uri="{FF2B5EF4-FFF2-40B4-BE49-F238E27FC236}">
                <a16:creationId xmlns:a16="http://schemas.microsoft.com/office/drawing/2014/main" id="{6B52EA5E-7DB5-436C-9398-133EC63A6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63067" y="1107908"/>
            <a:ext cx="4229097" cy="3171823"/>
          </a:xfrm>
          <a:prstGeom prst="rect">
            <a:avLst/>
          </a:prstGeom>
        </p:spPr>
      </p:pic>
      <p:sp>
        <p:nvSpPr>
          <p:cNvPr id="8" name="圖說文字: 向左箭號 7">
            <a:extLst>
              <a:ext uri="{FF2B5EF4-FFF2-40B4-BE49-F238E27FC236}">
                <a16:creationId xmlns:a16="http://schemas.microsoft.com/office/drawing/2014/main" id="{EACC1D3F-169D-4BDE-821C-BAFA6EB5CBE2}"/>
              </a:ext>
            </a:extLst>
          </p:cNvPr>
          <p:cNvSpPr/>
          <p:nvPr/>
        </p:nvSpPr>
        <p:spPr>
          <a:xfrm>
            <a:off x="5483496" y="1058220"/>
            <a:ext cx="3171822" cy="2995619"/>
          </a:xfrm>
          <a:prstGeom prst="leftArrowCallout">
            <a:avLst/>
          </a:prstGeom>
          <a:solidFill>
            <a:srgbClr val="F86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/>
              <a:t>外觀檢測</a:t>
            </a:r>
            <a:r>
              <a:rPr lang="en-US" altLang="zh-TW" dirty="0"/>
              <a:t>NG</a:t>
            </a:r>
          </a:p>
          <a:p>
            <a:endParaRPr lang="en-US" altLang="zh-TW" dirty="0"/>
          </a:p>
          <a:p>
            <a:r>
              <a:rPr lang="en-US" altLang="zh-TW" b="1" dirty="0"/>
              <a:t>S50191</a:t>
            </a:r>
            <a:r>
              <a:rPr lang="zh-TW" altLang="en-US" b="1" dirty="0"/>
              <a:t> </a:t>
            </a:r>
            <a:r>
              <a:rPr lang="en-US" altLang="zh-TW" b="1" dirty="0"/>
              <a:t>NG</a:t>
            </a:r>
          </a:p>
          <a:p>
            <a:endParaRPr lang="en-US" altLang="zh-TW" dirty="0"/>
          </a:p>
          <a:p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造成可能原因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掃描角度過大或使用頻率過快 </a:t>
            </a:r>
            <a:r>
              <a:rPr lang="en-US" altLang="zh-TW" dirty="0"/>
              <a:t>(</a:t>
            </a:r>
            <a:r>
              <a:rPr lang="zh-TW" altLang="en-US" dirty="0"/>
              <a:t>超過</a:t>
            </a:r>
            <a:r>
              <a:rPr lang="en-US" altLang="zh-TW" dirty="0"/>
              <a:t>Filter </a:t>
            </a:r>
            <a:r>
              <a:rPr lang="zh-TW" altLang="en-US" dirty="0"/>
              <a:t>保護</a:t>
            </a:r>
            <a:r>
              <a:rPr lang="en-US" altLang="zh-TW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外力撞擊</a:t>
            </a:r>
            <a:endParaRPr lang="en-US" altLang="zh-TW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35464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B09A49E-2AF3-472E-84F2-74019E646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B63D3CAF-BD60-4479-96DD-5F9338EC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S50192 Finger </a:t>
            </a:r>
            <a:r>
              <a:rPr lang="zh-TW" altLang="en-US" sz="3200" dirty="0"/>
              <a:t>斷裂 </a:t>
            </a:r>
            <a:endParaRPr lang="zh-TW" altLang="en-US" dirty="0"/>
          </a:p>
        </p:txBody>
      </p:sp>
      <p:pic>
        <p:nvPicPr>
          <p:cNvPr id="5" name="圖片 4" descr="一張含有 室內, 光 的圖片&#10;&#10;自動產生的描述">
            <a:extLst>
              <a:ext uri="{FF2B5EF4-FFF2-40B4-BE49-F238E27FC236}">
                <a16:creationId xmlns:a16="http://schemas.microsoft.com/office/drawing/2014/main" id="{A20AE4ED-06AC-4F22-8972-027DEE773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97392" y="1079573"/>
            <a:ext cx="3979137" cy="298435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3B7E5B1-6216-4E49-A7DF-8779B87F7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86960" y="1079574"/>
            <a:ext cx="3979139" cy="2984354"/>
          </a:xfrm>
          <a:prstGeom prst="rect">
            <a:avLst/>
          </a:prstGeom>
        </p:spPr>
      </p:pic>
      <p:sp>
        <p:nvSpPr>
          <p:cNvPr id="10" name="圖說文字: 向左箭號 9">
            <a:extLst>
              <a:ext uri="{FF2B5EF4-FFF2-40B4-BE49-F238E27FC236}">
                <a16:creationId xmlns:a16="http://schemas.microsoft.com/office/drawing/2014/main" id="{041920DD-036B-4395-B9B4-DEDF2B75A729}"/>
              </a:ext>
            </a:extLst>
          </p:cNvPr>
          <p:cNvSpPr/>
          <p:nvPr/>
        </p:nvSpPr>
        <p:spPr>
          <a:xfrm>
            <a:off x="5482540" y="1276139"/>
            <a:ext cx="3171822" cy="2995619"/>
          </a:xfrm>
          <a:prstGeom prst="leftArrowCallout">
            <a:avLst/>
          </a:prstGeom>
          <a:solidFill>
            <a:srgbClr val="F869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/>
              <a:t>外觀檢測</a:t>
            </a:r>
            <a:r>
              <a:rPr lang="en-US" altLang="zh-TW" dirty="0"/>
              <a:t>NG</a:t>
            </a:r>
          </a:p>
          <a:p>
            <a:endParaRPr lang="en-US" altLang="zh-TW" dirty="0"/>
          </a:p>
          <a:p>
            <a:r>
              <a:rPr lang="en-US" altLang="zh-TW" b="1" dirty="0"/>
              <a:t>S50192</a:t>
            </a:r>
            <a:r>
              <a:rPr lang="zh-TW" altLang="en-US" b="1" dirty="0"/>
              <a:t> </a:t>
            </a:r>
            <a:r>
              <a:rPr lang="en-US" altLang="zh-TW" b="1" dirty="0"/>
              <a:t>NG</a:t>
            </a:r>
          </a:p>
          <a:p>
            <a:endParaRPr lang="en-US" altLang="zh-TW" dirty="0"/>
          </a:p>
          <a:p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造成可能原因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掃描角度過大或使用頻率過快 </a:t>
            </a:r>
            <a:r>
              <a:rPr lang="en-US" altLang="zh-TW" dirty="0"/>
              <a:t>(</a:t>
            </a:r>
            <a:r>
              <a:rPr lang="zh-TW" altLang="en-US" dirty="0"/>
              <a:t>超過</a:t>
            </a:r>
            <a:r>
              <a:rPr lang="en-US" altLang="zh-TW" dirty="0"/>
              <a:t>Filter </a:t>
            </a:r>
            <a:r>
              <a:rPr lang="zh-TW" altLang="en-US" dirty="0"/>
              <a:t>保護</a:t>
            </a:r>
            <a:r>
              <a:rPr lang="en-US" altLang="zh-TW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外力撞擊</a:t>
            </a:r>
            <a:endParaRPr lang="en-US" altLang="zh-TW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pic>
        <p:nvPicPr>
          <p:cNvPr id="7" name="圖片 6" descr="一張含有 文字, 顯示 的圖片&#10;&#10;自動產生的描述">
            <a:extLst>
              <a:ext uri="{FF2B5EF4-FFF2-40B4-BE49-F238E27FC236}">
                <a16:creationId xmlns:a16="http://schemas.microsoft.com/office/drawing/2014/main" id="{3B59BB9C-BAC3-4320-A2A5-1A442769A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81761" y="2974340"/>
            <a:ext cx="3220722" cy="24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59937"/>
      </p:ext>
    </p:extLst>
  </p:cSld>
  <p:clrMapOvr>
    <a:masterClrMapping/>
  </p:clrMapOvr>
</p:sld>
</file>

<file path=ppt/theme/theme1.xml><?xml version="1.0" encoding="utf-8"?>
<a:theme xmlns:a="http://schemas.openxmlformats.org/drawingml/2006/main" name="Mii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MiiS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MiiS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MiiS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MiiS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37896</TotalTime>
  <Words>527</Words>
  <Application>Microsoft Office PowerPoint</Application>
  <PresentationFormat>如螢幕大小 (16:9)</PresentationFormat>
  <Paragraphs>109</Paragraphs>
  <Slides>11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11</vt:i4>
      </vt:variant>
    </vt:vector>
  </HeadingPairs>
  <TitlesOfParts>
    <vt:vector size="23" baseType="lpstr">
      <vt:lpstr>Noto Sans Symbols</vt:lpstr>
      <vt:lpstr>Calibri</vt:lpstr>
      <vt:lpstr>Wingdings</vt:lpstr>
      <vt:lpstr>Arial</vt:lpstr>
      <vt:lpstr>微軟正黑體</vt:lpstr>
      <vt:lpstr>Times New Roman</vt:lpstr>
      <vt:lpstr>Microsoft JhengHei UI</vt:lpstr>
      <vt:lpstr>MiiS</vt:lpstr>
      <vt:lpstr>自訂設計</vt:lpstr>
      <vt:lpstr>1_自訂設計</vt:lpstr>
      <vt:lpstr>2_自訂設計</vt:lpstr>
      <vt:lpstr>3_自訂設計</vt:lpstr>
      <vt:lpstr>Reporter：PDC Report Time：2022/03/10</vt:lpstr>
      <vt:lpstr>Summary of MEMS status</vt:lpstr>
      <vt:lpstr>MEMS 正反掃不匹配確認</vt:lpstr>
      <vt:lpstr>MEMS shifting check – Crossing check</vt:lpstr>
      <vt:lpstr>PowerPoint 簡報</vt:lpstr>
      <vt:lpstr>Feedback from MTI</vt:lpstr>
      <vt:lpstr>S50212 外觀正常 E修復OK</vt:lpstr>
      <vt:lpstr>S50191 Hinge 斷裂</vt:lpstr>
      <vt:lpstr>S50192 Finger 斷裂 </vt:lpstr>
      <vt:lpstr>S50200 外觀正常 掃描不正常</vt:lpstr>
      <vt:lpstr>結語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Reporter：PDC Report Time：2021/10/21</dc:title>
  <dc:creator>Arnold Tseng 曾進興</dc:creator>
  <cp:lastModifiedBy>Ping Hsu</cp:lastModifiedBy>
  <cp:revision>231</cp:revision>
  <dcterms:modified xsi:type="dcterms:W3CDTF">2022-03-18T03:37:24Z</dcterms:modified>
</cp:coreProperties>
</file>